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dPt>
            <c:idx val="4"/>
            <c:spPr>
              <a:solidFill>
                <a:schemeClr val="accent5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Sheet1!$A$2:$A$6</c:f>
              <c:strCache>
                <c:ptCount val="5"/>
                <c:pt idx="0">
                  <c:v>Instagram &amp; Reels</c:v>
                </c:pt>
                <c:pt idx="1">
                  <c:v>Search ads</c:v>
                </c:pt>
                <c:pt idx="2">
                  <c:v>Influencers</c:v>
                </c:pt>
                <c:pt idx="3">
                  <c:v>Email &amp; WhatsApp</c:v>
                </c:pt>
                <c:pt idx="4">
                  <c:v>Offline events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22</c:v>
                </c:pt>
                <c:pt idx="2">
                  <c:v>20</c:v>
                </c:pt>
                <c:pt idx="3">
                  <c:v>14</c:v>
                </c:pt>
                <c:pt idx="4">
                  <c:v>12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New customers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1200</c:v>
                </c:pt>
                <c:pt idx="1">
                  <c:v>2100</c:v>
                </c:pt>
                <c:pt idx="2">
                  <c:v>3300</c:v>
                </c:pt>
                <c:pt idx="3">
                  <c:v>4500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BREWHOUSE COFFEE CO.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BREWHOUSE COFFEE CO.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BREWHOUSE COFFEE CO.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BREWHOUSE COFFEE CO.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1714500"/>
            <a:ext cx="12192000" cy="3238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559040" y="1714500"/>
            <a:ext cx="4632960" cy="32385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830630" y="964625"/>
            <a:ext cx="2060934" cy="2060934"/>
          </a:xfrm>
          <a:prstGeom prst="ellipse">
            <a:avLst/>
          </a:prstGeom>
          <a:solidFill>
            <a:schemeClr val="accent1">
              <a:alpha val="7298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818863" y="2860526"/>
            <a:ext cx="1957404" cy="1957404"/>
          </a:xfrm>
          <a:prstGeom prst="ellipse">
            <a:avLst/>
          </a:prstGeom>
          <a:solidFill>
            <a:schemeClr val="accent2">
              <a:alpha val="83552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628617" y="3445037"/>
            <a:ext cx="1790943" cy="1790943"/>
          </a:xfrm>
          <a:prstGeom prst="ellipse">
            <a:avLst/>
          </a:prstGeom>
          <a:solidFill>
            <a:schemeClr val="accent3">
              <a:alpha val="81532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9556697" y="2250249"/>
            <a:ext cx="1722409" cy="1722409"/>
          </a:xfrm>
          <a:prstGeom prst="ellipse">
            <a:avLst/>
          </a:prstGeom>
          <a:solidFill>
            <a:schemeClr val="accent4">
              <a:alpha val="66208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798007" y="2699319"/>
            <a:ext cx="1974306" cy="1974306"/>
          </a:xfrm>
          <a:prstGeom prst="ellipse">
            <a:avLst/>
          </a:prstGeom>
          <a:solidFill>
            <a:schemeClr val="accent1">
              <a:alpha val="5944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33400" y="1333500"/>
            <a:ext cx="111252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MARKETING PLAN Q3–Q4 2026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3400" y="603885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tx1"/>
                </a:solidFill>
                <a:latin typeface="+mn-lt"/>
              </a:rPr>
              <a:t>Brand &amp; Growth Team   ·   Q3–Q4 2026   ·   Draft 1.0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905000"/>
            <a:ext cx="6827520" cy="2857500"/>
          </a:xfrm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05000"/>
              </a:lnSpc>
            </a:pPr>
            <a:r>
              <a:rPr sz="5550" b="0" i="0">
                <a:solidFill>
                  <a:schemeClr val="tx1"/>
                </a:solidFill>
                <a:latin typeface="+mj-lt"/>
              </a:rPr>
              <a:t>Brewhouse Coffee Co. — Marketing Plan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5143500"/>
            <a:ext cx="72390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Strategy, channels and budget for Q3–Q4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CONTENTS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1657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85900" y="1657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Situation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485900" y="2409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533400" y="2419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85900" y="2419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Audience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485900" y="3171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533400" y="3181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85900" y="3181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Strategy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485900" y="3933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533400" y="3943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85900" y="3943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Channels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485900" y="4695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TextBox 15"/>
          <p:cNvSpPr txBox="1"/>
          <p:nvPr/>
        </p:nvSpPr>
        <p:spPr>
          <a:xfrm>
            <a:off x="533400" y="4705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85900" y="4705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Budget &amp; KPIs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485900" y="5457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Image placeholder (right-click &gt; Format Shape &gt; Picture fill)"/>
          <p:cNvSpPr/>
          <p:nvPr/>
        </p:nvSpPr>
        <p:spPr>
          <a:xfrm>
            <a:off x="8066532" y="1657350"/>
            <a:ext cx="3592068" cy="36957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9252966" y="32918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0075926" y="30480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161782" y="3870960"/>
            <a:ext cx="340156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Situation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SITUATION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cafés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418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470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4.5★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70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average rating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9502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788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31%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788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loyalty members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3400" y="560070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Baseline figures are 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Where we are today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SITUATION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1657350"/>
            <a:ext cx="5486400" cy="2133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42950" y="1809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</a:rPr>
              <a:t>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90650" y="1866900"/>
            <a:ext cx="44386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Strengths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90650" y="2209800"/>
            <a:ext cx="4438650" cy="1466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Great coffee, cosy spaces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Loyal regulars</a:t>
            </a:r>
          </a:p>
        </p:txBody>
      </p:sp>
      <p:sp>
        <p:nvSpPr>
          <p:cNvPr id="8" name="Rectangle 7"/>
          <p:cNvSpPr/>
          <p:nvPr/>
        </p:nvSpPr>
        <p:spPr>
          <a:xfrm>
            <a:off x="6172200" y="1657350"/>
            <a:ext cx="5486400" cy="2133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81750" y="1809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</a:rPr>
              <a:t>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29450" y="1866900"/>
            <a:ext cx="44386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Weaknesses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29450" y="2209800"/>
            <a:ext cx="4438650" cy="1466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Weekday afternoons are quiet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Limited delivery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33400" y="3943350"/>
            <a:ext cx="5486400" cy="2133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29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</a:rPr>
              <a:t>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90650" y="4152900"/>
            <a:ext cx="44386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Opportunities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90650" y="4495800"/>
            <a:ext cx="4438650" cy="1466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Remote workers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Office catering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172200" y="3943350"/>
            <a:ext cx="5486400" cy="2133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817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</a:rPr>
              <a:t>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29450" y="4152900"/>
            <a:ext cx="44386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Threats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29450" y="4495800"/>
            <a:ext cx="4438650" cy="1466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Chain discounts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Rising milk prices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SWOT analysis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AUDIENCE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1435100" y="16573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968500" y="24631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34285" y="22955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530350" y="28613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3790950"/>
            <a:ext cx="35560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Aditya, 28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133850"/>
            <a:ext cx="35560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REMOTE WORKER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4438650"/>
            <a:ext cx="3403600" cy="1562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Needs Wi-Fi and good coffee.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5143500" y="16573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676900" y="24631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242685" y="22955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238750" y="28613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18000" y="3790950"/>
            <a:ext cx="35560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Sneha, 21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18000" y="4133850"/>
            <a:ext cx="35560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STUDENT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94200" y="4438650"/>
            <a:ext cx="3403600" cy="1562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Meets friends on weekends.</a:t>
            </a:r>
          </a:p>
        </p:txBody>
      </p:sp>
      <p:sp>
        <p:nvSpPr>
          <p:cNvPr id="18" name="Image placeholder (right-click &gt; Format Shape &gt; Picture fill)"/>
          <p:cNvSpPr/>
          <p:nvPr/>
        </p:nvSpPr>
        <p:spPr>
          <a:xfrm>
            <a:off x="8851900" y="16573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385300" y="24631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951085" y="22955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947150" y="28613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26400" y="3790950"/>
            <a:ext cx="35560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Office manager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26400" y="4133850"/>
            <a:ext cx="35560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CORPORATE BUYER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102600" y="4438650"/>
            <a:ext cx="3403600" cy="1562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Orders for meetings.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Target personas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Strategy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04900" y="1333500"/>
            <a:ext cx="99822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0" i="0">
                <a:solidFill>
                  <a:schemeClr val="bg1"/>
                </a:solidFill>
                <a:latin typeface="+mj-lt"/>
              </a:rPr>
              <a:t>Your third place, every day.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4953000"/>
            <a:ext cx="8077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Campaign idea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STRATEGY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80110" y="221742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Footfall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+20% weekday traffic.</a:t>
            </a:r>
          </a:p>
        </p:txBody>
      </p:sp>
      <p:sp>
        <p:nvSpPr>
          <p:cNvPr id="8" name="Rectangle 7"/>
          <p:cNvSpPr/>
          <p:nvPr/>
        </p:nvSpPr>
        <p:spPr>
          <a:xfrm>
            <a:off x="43307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677410" y="221742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Delivery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10% of sales.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1280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474710" y="221742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Loyalty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45% members.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Marketing objectives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Channels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CHANNELS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5117592" cy="42291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6318504" y="18478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04254" y="17526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32%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7254" y="179070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Instagram &amp; Reels</a:t>
            </a:r>
          </a:p>
        </p:txBody>
      </p:sp>
      <p:sp>
        <p:nvSpPr>
          <p:cNvPr id="8" name="Rectangle 7"/>
          <p:cNvSpPr/>
          <p:nvPr/>
        </p:nvSpPr>
        <p:spPr>
          <a:xfrm>
            <a:off x="6318504" y="266700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04254" y="25717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22%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7254" y="260985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Search ads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18504" y="348615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604254" y="33909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20%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7254" y="342900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Influencers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18504" y="430530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604254" y="42100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14%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7254" y="424815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Email &amp; WhatsApp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318504" y="5124450"/>
            <a:ext cx="152400" cy="1524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604254" y="50292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47254" y="506730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Offline events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Channel mix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PLAN</a:t>
            </a:r>
          </a:p>
        </p:txBody>
      </p:sp>
      <p:sp>
        <p:nvSpPr>
          <p:cNvPr id="4" name="Pentagon 3"/>
          <p:cNvSpPr/>
          <p:nvPr/>
        </p:nvSpPr>
        <p:spPr>
          <a:xfrm>
            <a:off x="533400" y="1847850"/>
            <a:ext cx="2838450" cy="800100"/>
          </a:xfrm>
          <a:prstGeom prst="homePlat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429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Month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Teaser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Build curiosity with short videos</a:t>
            </a:r>
          </a:p>
        </p:txBody>
      </p:sp>
      <p:sp>
        <p:nvSpPr>
          <p:cNvPr id="8" name="Chevron 7"/>
          <p:cNvSpPr/>
          <p:nvPr/>
        </p:nvSpPr>
        <p:spPr>
          <a:xfrm>
            <a:off x="3314700" y="1847850"/>
            <a:ext cx="28384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385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Month 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909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Launch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909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Hero campaign and influencer drop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1847850"/>
            <a:ext cx="28384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Month 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Sustain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UGC contest and retargeting</a:t>
            </a:r>
          </a:p>
        </p:txBody>
      </p:sp>
      <p:sp>
        <p:nvSpPr>
          <p:cNvPr id="16" name="Chevron 15"/>
          <p:cNvSpPr/>
          <p:nvPr/>
        </p:nvSpPr>
        <p:spPr>
          <a:xfrm>
            <a:off x="8877300" y="1847850"/>
            <a:ext cx="283845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2011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Month 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535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Review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535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Measure, learn and optimise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Campaign calendar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BRAND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533400" y="1657350"/>
            <a:ext cx="3581400" cy="27401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212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350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86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Hero visual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Bold product shot on brand colour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05300" y="1657350"/>
            <a:ext cx="3581400" cy="27401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4931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3069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005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053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Social series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053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Real people, real moments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77200" y="1657350"/>
            <a:ext cx="3581400" cy="27401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650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788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724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772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Outdoor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772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One line, one image, big type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Creative direction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Budget &amp; KPIs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BUDGET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400" y="1657350"/>
          <a:ext cx="111252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81300"/>
                <a:gridCol w="2781300"/>
                <a:gridCol w="2781300"/>
                <a:gridCol w="27813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Channel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Q1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Q2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Total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Social media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₹6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₹7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₹13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Search ads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₹9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Influencers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₹8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Events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₹2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3400" y="49339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budget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Budget allocation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MEASUREMENT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1657350"/>
            <a:ext cx="3337560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2"/>
                </a:solidFill>
                <a:latin typeface="+mj-lt"/>
              </a:rPr>
              <a:t>3×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2522220"/>
            <a:ext cx="3337560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reach vs last year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3035300"/>
            <a:ext cx="3337560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2.5%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3900170"/>
            <a:ext cx="3337560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target conversion rate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4413250"/>
            <a:ext cx="3337560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₹180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5278120"/>
            <a:ext cx="3337560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target cost per acquisition</a:t>
            </a:r>
          </a:p>
        </p:txBody>
      </p:sp>
      <p:graphicFrame>
        <p:nvGraphicFramePr>
          <p:cNvPr id="10" name="Chart (sample data) - right-click &gt; Edit Data"/>
          <p:cNvGraphicFramePr>
            <a:graphicFrameLocks noGrp="1"/>
          </p:cNvGraphicFramePr>
          <p:nvPr/>
        </p:nvGraphicFramePr>
        <p:xfrm>
          <a:off x="4251960" y="1657350"/>
          <a:ext cx="7406640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KPIs and targets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8483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Brand &amp; Growth Team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90900" y="58483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marketing@yourbrand.in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0" i="0">
                <a:solidFill>
                  <a:schemeClr val="tx1"/>
                </a:solidFill>
                <a:latin typeface="+mj-lt"/>
              </a:rPr>
              <a:t>Let's make it happen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1"/>
                </a:solidFill>
                <a:latin typeface="+mn-lt"/>
              </a:rPr>
              <a:t>Next step: approve budget and kick off Month 1.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marketing-238">
  <a:themeElements>
    <a:clrScheme name="Morphiq marketing-238">
      <a:dk1>
        <a:srgbClr val="161616"/>
      </a:dk1>
      <a:lt1>
        <a:srgbClr val="F4F4F2"/>
      </a:lt1>
      <a:dk2>
        <a:srgbClr val="5D5D58"/>
      </a:dk2>
      <a:lt2>
        <a:srgbClr val="E6E6E1"/>
      </a:lt2>
      <a:accent1>
        <a:srgbClr val="9BCB2D"/>
      </a:accent1>
      <a:accent2>
        <a:srgbClr val="161616"/>
      </a:accent2>
      <a:accent3>
        <a:srgbClr val="6E6E68"/>
      </a:accent3>
      <a:accent4>
        <a:srgbClr val="FF6B35"/>
      </a:accent4>
      <a:accent5>
        <a:srgbClr val="E4EDCF"/>
      </a:accent5>
      <a:accent6>
        <a:srgbClr val="D0D0CF"/>
      </a:accent6>
      <a:hlink>
        <a:srgbClr val="9BCB2D"/>
      </a:hlink>
      <a:folHlink>
        <a:srgbClr val="161616"/>
      </a:folHlink>
    </a:clrScheme>
    <a:fontScheme name="Morphiq marketing-238">
      <a:majorFont>
        <a:latin typeface="DM Serif Display"/>
        <a:ea typeface=""/>
        <a:cs typeface=""/>
      </a:majorFont>
      <a:minorFont>
        <a:latin typeface="DM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Brewhouse Coffee Co. — Marketing Plan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