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3268134">
            <a:off x="1837570" y="6338172"/>
            <a:ext cx="143717" cy="143717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1368214">
            <a:off x="1529064" y="6607130"/>
            <a:ext cx="158280" cy="1582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3218979">
            <a:off x="6597047" y="5403521"/>
            <a:ext cx="286340" cy="28634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2846766">
            <a:off x="9503975" y="5656230"/>
            <a:ext cx="337220" cy="337220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4411951">
            <a:off x="7701877" y="5544925"/>
            <a:ext cx="260383" cy="2603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543699">
            <a:off x="7193287" y="5461980"/>
            <a:ext cx="195009" cy="195009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877420">
            <a:off x="3598410" y="5966216"/>
            <a:ext cx="216772" cy="216772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287374">
            <a:off x="10668612" y="6045031"/>
            <a:ext cx="322564" cy="322564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4484313">
            <a:off x="9712743" y="5894904"/>
            <a:ext cx="212071" cy="2120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 rot="2121300">
            <a:off x="5194743" y="6127494"/>
            <a:ext cx="241617" cy="241617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 rot="540287">
            <a:off x="11641340" y="6530835"/>
            <a:ext cx="145272" cy="145272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3011830">
            <a:off x="4309244" y="5561822"/>
            <a:ext cx="316876" cy="316876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 rot="2886454">
            <a:off x="10024130" y="5717002"/>
            <a:ext cx="133423" cy="13342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4195553">
            <a:off x="11204234" y="5282785"/>
            <a:ext cx="209534" cy="209534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251458">
            <a:off x="11036295" y="5902092"/>
            <a:ext cx="350257" cy="350257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5399476">
            <a:off x="4000671" y="6431076"/>
            <a:ext cx="250479" cy="250479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 rot="553507">
            <a:off x="1523486" y="5639816"/>
            <a:ext cx="299444" cy="299444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3633193">
            <a:off x="10305944" y="5747576"/>
            <a:ext cx="226602" cy="226602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3409504">
            <a:off x="9116510" y="6645358"/>
            <a:ext cx="138084" cy="138084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Diamond 23"/>
          <p:cNvSpPr/>
          <p:nvPr/>
        </p:nvSpPr>
        <p:spPr>
          <a:xfrm rot="4472802">
            <a:off x="5023865" y="5826590"/>
            <a:ext cx="251117" cy="251117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2828491">
            <a:off x="273611" y="6275192"/>
            <a:ext cx="328209" cy="3282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2022393">
            <a:off x="7326671" y="6447711"/>
            <a:ext cx="332802" cy="332802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3445094">
            <a:off x="8551620" y="6058033"/>
            <a:ext cx="220115" cy="220115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777163">
            <a:off x="11555427" y="6264798"/>
            <a:ext cx="351383" cy="35138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 rot="686767">
            <a:off x="9503923" y="6149838"/>
            <a:ext cx="354497" cy="354497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2480166">
            <a:off x="11068770" y="6536385"/>
            <a:ext cx="288529" cy="288529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 rot="3035384">
            <a:off x="759755" y="6136013"/>
            <a:ext cx="290567" cy="290567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 rot="4477473">
            <a:off x="752195" y="5955037"/>
            <a:ext cx="305235" cy="305235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5-Point Star 32"/>
          <p:cNvSpPr/>
          <p:nvPr/>
        </p:nvSpPr>
        <p:spPr>
          <a:xfrm rot="2486634">
            <a:off x="11769881" y="6418028"/>
            <a:ext cx="376106" cy="376106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2060073">
            <a:off x="11069477" y="5985090"/>
            <a:ext cx="368450" cy="3684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Diamond 34"/>
          <p:cNvSpPr/>
          <p:nvPr/>
        </p:nvSpPr>
        <p:spPr>
          <a:xfrm rot="764506">
            <a:off x="9735709" y="6403181"/>
            <a:ext cx="269742" cy="269742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5-Point Star 35"/>
          <p:cNvSpPr/>
          <p:nvPr/>
        </p:nvSpPr>
        <p:spPr>
          <a:xfrm rot="625816">
            <a:off x="9532896" y="6167785"/>
            <a:ext cx="176996" cy="176996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5-Point Star 36"/>
          <p:cNvSpPr/>
          <p:nvPr/>
        </p:nvSpPr>
        <p:spPr>
          <a:xfrm rot="4339514">
            <a:off x="5936242" y="6415070"/>
            <a:ext cx="365025" cy="365025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1618019">
            <a:off x="11143307" y="5927969"/>
            <a:ext cx="236671" cy="2366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5772150" y="5724525"/>
            <a:ext cx="647700" cy="6477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MARKETING PLAN FY 2026–27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Brand &amp; Growth Team   ·   FY 2026–27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Gramin Organic Foods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609600" y="4781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62100" y="4781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62100" y="5534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Image placeholder (right-click &gt; Format Shape &gt; Picture fill)"/>
          <p:cNvSpPr/>
          <p:nvPr/>
        </p:nvSpPr>
        <p:spPr>
          <a:xfrm>
            <a:off x="8042148" y="1733550"/>
            <a:ext cx="3540252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02674" y="3368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25634" y="3124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37398" y="3947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5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Situation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farmer partners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9" name="Rectangle 8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5410200" cy="2057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Certified organic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Farmer stories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172200" y="1733550"/>
            <a:ext cx="5410200" cy="2057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Higher prices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Small marketing team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3943350"/>
            <a:ext cx="5410200" cy="2057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Health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Export demand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2200" y="3943350"/>
            <a:ext cx="5410200" cy="2057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Fake organic claims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Supply variability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Health-conscious family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URBAN PARENTS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 chemical-free food.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Fitness enthusiast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YOUNG ADULT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millets and seeds.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Gift buyer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FESTIVE SHOPPER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premium hampers.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50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Strategy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From honest farms to your family table.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Farm-trace QR on every pack.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Enter 4 new cities.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Repeat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35% repeat orders.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10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Channels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5456" y="272034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5456" y="351663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5456" y="431292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15456" y="510921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7" name="Chevron 6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5" name="Chevron 14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86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Budget &amp; KPIs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4919141">
            <a:off x="8998345" y="1769007"/>
            <a:ext cx="218429" cy="218429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4411852">
            <a:off x="6982775" y="3475730"/>
            <a:ext cx="219823" cy="219823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484387">
            <a:off x="8085022" y="1974988"/>
            <a:ext cx="254196" cy="254196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521467">
            <a:off x="11099107" y="2088850"/>
            <a:ext cx="326946" cy="32694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766652">
            <a:off x="8259699" y="4624638"/>
            <a:ext cx="291928" cy="2919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1309078">
            <a:off x="8515149" y="5178166"/>
            <a:ext cx="164684" cy="164684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 rot="4349715">
            <a:off x="11386816" y="4693569"/>
            <a:ext cx="187411" cy="187411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2519447">
            <a:off x="10826179" y="5524537"/>
            <a:ext cx="180257" cy="18025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4935769">
            <a:off x="11391447" y="3905961"/>
            <a:ext cx="193285" cy="1932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93078">
            <a:off x="9331071" y="5040065"/>
            <a:ext cx="183602" cy="183602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 rot="2974938">
            <a:off x="9975887" y="1638375"/>
            <a:ext cx="234092" cy="234092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928996">
            <a:off x="10349142" y="835093"/>
            <a:ext cx="220896" cy="220896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4786172">
            <a:off x="10751879" y="488473"/>
            <a:ext cx="378117" cy="378117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1689610">
            <a:off x="9444892" y="2066749"/>
            <a:ext cx="190483" cy="190483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305320">
            <a:off x="8449032" y="3025195"/>
            <a:ext cx="169255" cy="169255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974858">
            <a:off x="10040408" y="915533"/>
            <a:ext cx="142874" cy="1428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3159410">
            <a:off x="8674692" y="927204"/>
            <a:ext cx="309415" cy="309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 rot="1249853">
            <a:off x="7279366" y="225228"/>
            <a:ext cx="160354" cy="160354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4767264">
            <a:off x="9612971" y="5232988"/>
            <a:ext cx="315524" cy="315524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76429">
            <a:off x="7644822" y="3292984"/>
            <a:ext cx="280391" cy="28039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 rot="700155">
            <a:off x="8756979" y="669425"/>
            <a:ext cx="317049" cy="317049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 rot="419946">
            <a:off x="8388208" y="4414433"/>
            <a:ext cx="356666" cy="356666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1360045">
            <a:off x="11289438" y="6688092"/>
            <a:ext cx="147088" cy="14708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 rot="4257879">
            <a:off x="10731320" y="3996499"/>
            <a:ext cx="350054" cy="350054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 rot="2573709">
            <a:off x="6787056" y="166143"/>
            <a:ext cx="211969" cy="211969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2660199">
            <a:off x="7908101" y="3637949"/>
            <a:ext cx="254437" cy="2544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687364">
            <a:off x="11500471" y="2659729"/>
            <a:ext cx="305033" cy="30503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3247094">
            <a:off x="7024913" y="349688"/>
            <a:ext cx="375573" cy="37557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Diamond 32"/>
          <p:cNvSpPr/>
          <p:nvPr/>
        </p:nvSpPr>
        <p:spPr>
          <a:xfrm rot="50483">
            <a:off x="7654068" y="1064273"/>
            <a:ext cx="379433" cy="37943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56102">
            <a:off x="9555713" y="4758197"/>
            <a:ext cx="194570" cy="19457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5-Point Star 34"/>
          <p:cNvSpPr/>
          <p:nvPr/>
        </p:nvSpPr>
        <p:spPr>
          <a:xfrm rot="431869">
            <a:off x="9235596" y="1999759"/>
            <a:ext cx="335571" cy="335571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857388">
            <a:off x="8657080" y="3631645"/>
            <a:ext cx="302090" cy="302090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3550037">
            <a:off x="10772669" y="1210082"/>
            <a:ext cx="370744" cy="37074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Diamond 37"/>
          <p:cNvSpPr/>
          <p:nvPr/>
        </p:nvSpPr>
        <p:spPr>
          <a:xfrm rot="2874105">
            <a:off x="11433613" y="3219083"/>
            <a:ext cx="234139" cy="234139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351520" y="2331720"/>
            <a:ext cx="2194560" cy="219456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39">
  <a:themeElements>
    <a:clrScheme name="Morphiq marketing-239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marketing-239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Gramin Organic Foods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