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Instagram &amp; Reels</c:v>
                </c:pt>
                <c:pt idx="1">
                  <c:v>Search ads</c:v>
                </c:pt>
                <c:pt idx="2">
                  <c:v>Influencers</c:v>
                </c:pt>
                <c:pt idx="3">
                  <c:v>Email &amp; WhatsApp</c:v>
                </c:pt>
                <c:pt idx="4">
                  <c:v>Offline events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22</c:v>
                </c:pt>
                <c:pt idx="2">
                  <c:v>20</c:v>
                </c:pt>
                <c:pt idx="3">
                  <c:v>14</c:v>
                </c:pt>
                <c:pt idx="4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New customers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1200</c:v>
                </c:pt>
                <c:pt idx="1">
                  <c:v>2100</c:v>
                </c:pt>
                <c:pt idx="2">
                  <c:v>3300</c:v>
                </c:pt>
                <c:pt idx="3">
                  <c:v>4500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PEAK PROTEIN BARS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PEAK PROTEIN BARS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PEAK PROTEIN BARS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PEAK PROTEIN BARS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chemeClr val="accent1">
                <a:tint val="100000"/>
                <a:shade val="100000"/>
                <a:satMod val="130000"/>
              </a:schemeClr>
            </a:gs>
            <a:gs pos="100000">
              <a:schemeClr val="accent2">
                <a:tint val="50000"/>
                <a:shade val="100000"/>
                <a:satMod val="350000"/>
              </a:schemeClr>
            </a:gs>
          </a:gsLst>
          <a:lin scaled="0" ang="189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4" name="Freeform 3"/>
          <p:cNvSpPr/>
          <p:nvPr/>
        </p:nvSpPr>
        <p:spPr>
          <a:xfrm>
            <a:off x="7315200" y="685800"/>
            <a:ext cx="3119410" cy="5486400"/>
          </a:xfrm>
          <a:custGeom>
            <a:avLst/>
            <a:gdLst/>
            <a:ahLst/>
            <a:cxnLst/>
            <a:rect l="l" t="t" r="r" b="b"/>
            <a:pathLst>
              <a:path w="3119410" h="5486400">
                <a:moveTo>
                  <a:pt x="0" y="5486400"/>
                </a:moveTo>
                <a:lnTo>
                  <a:pt x="376210" y="5486400"/>
                </a:lnTo>
                <a:lnTo>
                  <a:pt x="3119410" y="0"/>
                </a:lnTo>
                <a:lnTo>
                  <a:pt x="2743200" y="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7942217" y="685800"/>
            <a:ext cx="3119410" cy="5486400"/>
          </a:xfrm>
          <a:custGeom>
            <a:avLst/>
            <a:gdLst/>
            <a:ahLst/>
            <a:cxnLst/>
            <a:rect l="l" t="t" r="r" b="b"/>
            <a:pathLst>
              <a:path w="3119410" h="5486400">
                <a:moveTo>
                  <a:pt x="0" y="5486400"/>
                </a:moveTo>
                <a:lnTo>
                  <a:pt x="376210" y="5486400"/>
                </a:lnTo>
                <a:lnTo>
                  <a:pt x="3119410" y="0"/>
                </a:lnTo>
                <a:lnTo>
                  <a:pt x="2743200" y="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569234" y="685800"/>
            <a:ext cx="3119411" cy="5486400"/>
          </a:xfrm>
          <a:custGeom>
            <a:avLst/>
            <a:gdLst/>
            <a:ahLst/>
            <a:cxnLst/>
            <a:rect l="l" t="t" r="r" b="b"/>
            <a:pathLst>
              <a:path w="3119411" h="5486400">
                <a:moveTo>
                  <a:pt x="0" y="5486400"/>
                </a:moveTo>
                <a:lnTo>
                  <a:pt x="376211" y="5486400"/>
                </a:lnTo>
                <a:lnTo>
                  <a:pt x="3119411" y="0"/>
                </a:lnTo>
                <a:lnTo>
                  <a:pt x="2743200" y="0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412480" y="2057400"/>
            <a:ext cx="2194560" cy="2194560"/>
          </a:xfrm>
          <a:prstGeom prst="ellipse">
            <a:avLst/>
          </a:prstGeom>
          <a:solidFill>
            <a:schemeClr val="bg1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2000" y="857250"/>
            <a:ext cx="7620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bg1"/>
                </a:solidFill>
                <a:latin typeface="+mn-lt"/>
              </a:rPr>
              <a:t>MARKETING PLAN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5715000"/>
            <a:ext cx="6705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bg1"/>
                </a:solidFill>
                <a:latin typeface="+mn-lt"/>
              </a:rPr>
              <a:t>Brand &amp; Growth Team   ·   2026   ·   Draft 1.0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619250"/>
            <a:ext cx="682752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650" b="1" i="0">
                <a:solidFill>
                  <a:schemeClr val="bg1"/>
                </a:solidFill>
                <a:latin typeface="+mj-lt"/>
              </a:rPr>
              <a:t>Peak Protein Bars — Marketing Plan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667250"/>
            <a:ext cx="60960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bg1"/>
                </a:solidFill>
                <a:latin typeface="+mn-lt"/>
              </a:rPr>
              <a:t>Strategy, channels and budget for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762000" y="1885950"/>
            <a:ext cx="3403600" cy="1866900"/>
          </a:xfrm>
          <a:prstGeom prst="roundRect">
            <a:avLst>
              <a:gd name="adj" fmla="val 4081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Situation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94200" y="1885950"/>
            <a:ext cx="3403600" cy="1866900"/>
          </a:xfrm>
          <a:prstGeom prst="roundRect">
            <a:avLst>
              <a:gd name="adj" fmla="val 4081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6228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228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Audience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26400" y="1885950"/>
            <a:ext cx="3403600" cy="1866900"/>
          </a:xfrm>
          <a:prstGeom prst="roundRect">
            <a:avLst>
              <a:gd name="adj" fmla="val 4081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550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550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Strategy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2000" y="3981450"/>
            <a:ext cx="3403600" cy="1866900"/>
          </a:xfrm>
          <a:prstGeom prst="roundRect">
            <a:avLst>
              <a:gd name="adj" fmla="val 4081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90600" y="49530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Channels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94200" y="3981450"/>
            <a:ext cx="3403600" cy="1866900"/>
          </a:xfrm>
          <a:prstGeom prst="roundRect">
            <a:avLst>
              <a:gd name="adj" fmla="val 4081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6228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22800" y="49530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Budget &amp; KPIs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200025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</a:rPr>
              <a:t>SECTION 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476500"/>
            <a:ext cx="91440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Situation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flavours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318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4546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300" b="1" i="0">
                <a:solidFill>
                  <a:schemeClr val="accent1"/>
                </a:solidFill>
                <a:latin typeface="+mj-lt"/>
              </a:rPr>
              <a:t>2,400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46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retail outlets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874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8102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22%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02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online share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537210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Baseline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Where we are today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762000" y="1885950"/>
            <a:ext cx="5257800" cy="1905000"/>
          </a:xfrm>
          <a:prstGeom prst="roundRect">
            <a:avLst>
              <a:gd name="adj" fmla="val 4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71550" y="20383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19250" y="20955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Strengths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19250" y="24384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High protein, clean label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Strong gym partnerships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72200" y="1885950"/>
            <a:ext cx="5257800" cy="1905000"/>
          </a:xfrm>
          <a:prstGeom prst="roundRect">
            <a:avLst>
              <a:gd name="adj" fmla="val 4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381750" y="20383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accent1"/>
                </a:solidFill>
                <a:latin typeface="+mj-lt"/>
              </a:rPr>
              <a:t>W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29450" y="20955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Weaknesses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29450" y="24384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Premium price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Limited flavours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62000" y="3943350"/>
            <a:ext cx="5257800" cy="1905000"/>
          </a:xfrm>
          <a:prstGeom prst="roundRect">
            <a:avLst>
              <a:gd name="adj" fmla="val 4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715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19250" y="41529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Opportunities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19250" y="44958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Fitness boom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Quick-commerce growth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72200" y="3943350"/>
            <a:ext cx="5257800" cy="1905000"/>
          </a:xfrm>
          <a:prstGeom prst="roundRect">
            <a:avLst>
              <a:gd name="adj" fmla="val 4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817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29450" y="41529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Threats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29450" y="44958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Imported brands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Copycat products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SWOT analysis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1511300" y="18097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1587500" y="18859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120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86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682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Rohit, 25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GYM-GOER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Needs protein on the go.</a:t>
            </a:r>
          </a:p>
        </p:txBody>
      </p:sp>
      <p:sp>
        <p:nvSpPr>
          <p:cNvPr id="11" name="Oval 10"/>
          <p:cNvSpPr/>
          <p:nvPr/>
        </p:nvSpPr>
        <p:spPr>
          <a:xfrm>
            <a:off x="5067300" y="18097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Image placeholder (right-click &gt; Format Shape &gt; Picture fill)"/>
          <p:cNvSpPr/>
          <p:nvPr/>
        </p:nvSpPr>
        <p:spPr>
          <a:xfrm>
            <a:off x="5143500" y="18859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5676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242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38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94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Isha, 30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94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BUSY PROFESSIONAL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70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Wants a healthy snack.</a:t>
            </a:r>
          </a:p>
        </p:txBody>
      </p:sp>
      <p:sp>
        <p:nvSpPr>
          <p:cNvPr id="19" name="Oval 18"/>
          <p:cNvSpPr/>
          <p:nvPr/>
        </p:nvSpPr>
        <p:spPr>
          <a:xfrm>
            <a:off x="8623300" y="18097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Image placeholder (right-click &gt; Format Shape &gt; Picture fill)"/>
          <p:cNvSpPr/>
          <p:nvPr/>
        </p:nvSpPr>
        <p:spPr>
          <a:xfrm>
            <a:off x="8699500" y="18859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9232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798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794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50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Varun, 19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50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STUDENT ATHLETE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26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Budget-conscious.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Target personas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200025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</a:rPr>
              <a:t>SECTION 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476500"/>
            <a:ext cx="91440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Strategy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7620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333500"/>
            <a:ext cx="89535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Real fuel for real effort.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52387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54292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Campaign idea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1028700" y="220599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Trial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1 lakh free samples.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4673600" y="220599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Distribution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5,000 outlets.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8318500" y="220599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Loyalty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Subscription box.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Marketing objectives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200025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</a:rPr>
              <a:t>SECTION 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476500"/>
            <a:ext cx="91440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Channels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4907280" cy="37719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6309360" y="20764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95110" y="1981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32%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38110" y="201930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Instagram &amp; Reels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09360" y="281178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95110" y="271653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22%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38110" y="275463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Search ads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09360" y="354711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95110" y="345186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20%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38110" y="348996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Influencers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09360" y="428244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95110" y="418719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14%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38110" y="422529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Email &amp; WhatsApp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09360" y="501777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595110" y="492252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38110" y="496062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Offline events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Channel mix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Pentagon 2"/>
          <p:cNvSpPr/>
          <p:nvPr/>
        </p:nvSpPr>
        <p:spPr>
          <a:xfrm>
            <a:off x="762000" y="2076450"/>
            <a:ext cx="2724150" cy="800100"/>
          </a:xfrm>
          <a:prstGeom prst="homePlat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715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Teaser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Build curiosity with short videos</a:t>
            </a:r>
          </a:p>
        </p:txBody>
      </p:sp>
      <p:sp>
        <p:nvSpPr>
          <p:cNvPr id="7" name="Chevron 6"/>
          <p:cNvSpPr/>
          <p:nvPr/>
        </p:nvSpPr>
        <p:spPr>
          <a:xfrm>
            <a:off x="3429000" y="2076450"/>
            <a:ext cx="27241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752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05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Launch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05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Hero campaign and influencer drop</a:t>
            </a:r>
          </a:p>
        </p:txBody>
      </p:sp>
      <p:sp>
        <p:nvSpPr>
          <p:cNvPr id="11" name="Chevron 10"/>
          <p:cNvSpPr/>
          <p:nvPr/>
        </p:nvSpPr>
        <p:spPr>
          <a:xfrm>
            <a:off x="6096000" y="2076450"/>
            <a:ext cx="27241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19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72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Sustain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UGC contest and retargeting</a:t>
            </a:r>
          </a:p>
        </p:txBody>
      </p:sp>
      <p:sp>
        <p:nvSpPr>
          <p:cNvPr id="15" name="Chevron 14"/>
          <p:cNvSpPr/>
          <p:nvPr/>
        </p:nvSpPr>
        <p:spPr>
          <a:xfrm>
            <a:off x="8763000" y="2076450"/>
            <a:ext cx="272415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086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Month 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839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Review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39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Measure, learn and optimise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Campaign calendar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oundRect">
            <a:avLst>
              <a:gd name="adj" fmla="val 310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Hero visual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Bold product shot on brand colour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oundRect">
            <a:avLst>
              <a:gd name="adj" fmla="val 310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Social series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Real people, real moments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oundRect">
            <a:avLst>
              <a:gd name="adj" fmla="val 310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Outdoor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One line, one image, big type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Creative direction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200025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</a:rPr>
              <a:t>SECTION 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476500"/>
            <a:ext cx="91440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Budget &amp; KPIs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62000" y="1885950"/>
          <a:ext cx="106680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667000"/>
                <a:gridCol w="2667000"/>
                <a:gridCol w="2667000"/>
                <a:gridCol w="2667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Channel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Q1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Q2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Total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Social media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₹6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₹7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₹13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Search ads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₹9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Influencers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₹8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Events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₹2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62000" y="51625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budget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Budget allocation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188595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3×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265938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reach vs last year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311150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2.5%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88493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target conversion rate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433705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₹180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511048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target cost per acquisition</a:t>
            </a:r>
          </a:p>
        </p:txBody>
      </p:sp>
      <p:graphicFrame>
        <p:nvGraphicFramePr>
          <p:cNvPr id="9" name="Chart (sample data) - right-click &gt; Edit Data"/>
          <p:cNvGraphicFramePr>
            <a:graphicFrameLocks noGrp="1"/>
          </p:cNvGraphicFramePr>
          <p:nvPr/>
        </p:nvGraphicFramePr>
        <p:xfrm>
          <a:off x="4343400" y="1885950"/>
          <a:ext cx="708660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KPIs and targets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50482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Brand &amp; Growth Team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53340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marketing@yourbrand.in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Let's make it happen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Next step: approve budget and kick off Month 1.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marketing-242">
  <a:themeElements>
    <a:clrScheme name="Morphiq marketing-242">
      <a:dk1>
        <a:srgbClr val="F7EDE6"/>
      </a:dk1>
      <a:lt1>
        <a:srgbClr val="2A0E12"/>
      </a:lt1>
      <a:dk2>
        <a:srgbClr val="C2A9A3"/>
      </a:dk2>
      <a:lt2>
        <a:srgbClr val="3A161B"/>
      </a:lt2>
      <a:accent1>
        <a:srgbClr val="E9B44C"/>
      </a:accent1>
      <a:accent2>
        <a:srgbClr val="F7EDE6"/>
      </a:accent2>
      <a:accent3>
        <a:srgbClr val="D1495B"/>
      </a:accent3>
      <a:accent4>
        <a:srgbClr val="8FB8A8"/>
      </a:accent4>
      <a:accent5>
        <a:srgbClr val="4C2C1C"/>
      </a:accent5>
      <a:accent6>
        <a:srgbClr val="4B3234"/>
      </a:accent6>
      <a:hlink>
        <a:srgbClr val="E9B44C"/>
      </a:hlink>
      <a:folHlink>
        <a:srgbClr val="F7EDE6"/>
      </a:folHlink>
    </a:clrScheme>
    <a:fontScheme name="Morphiq marketing-242">
      <a:majorFont>
        <a:latin typeface="Unbounded"/>
        <a:ea typeface=""/>
        <a:cs typeface=""/>
      </a:majorFont>
      <a:minorFont>
        <a:latin typeface="Manro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Peak Protein Bars — Marketing Plan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