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CHAI CRAFT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CHAI CRAFT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CHAI CRAFT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CHAI CRAFT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94374" y="4736624"/>
            <a:ext cx="43815" cy="438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91220" y="4916033"/>
            <a:ext cx="50122" cy="501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88067" y="5095442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584914" y="5274851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581760" y="5454260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578607" y="5633669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575454" y="5813079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572300" y="5992488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569147" y="617189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65994" y="635130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73783" y="4733470"/>
            <a:ext cx="50122" cy="501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770630" y="4912880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67476" y="5092289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64323" y="5271698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61169" y="5451107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58016" y="5630516"/>
            <a:ext cx="81655" cy="8165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54863" y="5809925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51709" y="5989334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48556" y="616874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745403" y="6348153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53192" y="4730317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950039" y="4909726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946885" y="5089135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943732" y="5268544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940579" y="5447954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937425" y="5627363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934272" y="5806772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931119" y="5986181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927965" y="616559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924812" y="634499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132601" y="4727164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129448" y="4906573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126294" y="5085982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123141" y="5265391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119988" y="5444800"/>
            <a:ext cx="87962" cy="879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116834" y="5624209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113681" y="5803619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110528" y="5983028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107374" y="6162437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104221" y="634184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312010" y="4724010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308857" y="4903419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305704" y="5082829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302550" y="5262238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299397" y="544164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296244" y="562105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293090" y="5800465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289937" y="5979874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0286784" y="6159284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283630" y="6338693"/>
            <a:ext cx="125802" cy="1258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91419" y="4720857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488266" y="4900266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485113" y="5079675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481959" y="5259084"/>
            <a:ext cx="94269" cy="942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478806" y="543849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0475653" y="5617903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0472499" y="5797312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469346" y="5976721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0466193" y="6156130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0463039" y="6335539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670829" y="4717704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0667675" y="4897113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0664522" y="5076522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661369" y="5255931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0658215" y="543534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0655062" y="561474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651909" y="5794159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648755" y="5973568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645602" y="6152977"/>
            <a:ext cx="132109" cy="1321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642448" y="6332386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850238" y="4714550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847084" y="4893959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843931" y="5073369"/>
            <a:ext cx="100575" cy="10057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840778" y="5252778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837624" y="5432187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834471" y="561159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831318" y="5791005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828164" y="5970414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825011" y="6149823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821858" y="6329233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1029647" y="471139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1026494" y="489080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1023340" y="5070215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1020187" y="5249624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1017034" y="5429034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013880" y="5608443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010727" y="5787852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007573" y="5967261"/>
            <a:ext cx="138416" cy="1384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004420" y="6146670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001267" y="6326079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09056" y="470824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05903" y="4887653"/>
            <a:ext cx="106882" cy="10688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202749" y="5067062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199596" y="5246471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196443" y="5425880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193289" y="5605289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190136" y="5784698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186983" y="5964108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183829" y="6143517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180676" y="6322926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388465" y="470509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1385312" y="488449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1382159" y="5063909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1379005" y="5243318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1375852" y="5422727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1372698" y="5602136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1369545" y="5781545"/>
            <a:ext cx="144722" cy="1447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1366392" y="5960954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1363238" y="6140363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1360085" y="6319773"/>
            <a:ext cx="163642" cy="1636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1567874" y="4701937"/>
            <a:ext cx="113189" cy="1131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1564721" y="488134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1561568" y="5060755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1558414" y="5240164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1555261" y="5419573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1552108" y="5598983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1548954" y="5778392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1545801" y="5957801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1542648" y="6137210"/>
            <a:ext cx="163642" cy="1636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1539494" y="6316619"/>
            <a:ext cx="169949" cy="1699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MARKETING PLAN FY 2026–27</a:t>
            </a:r>
          </a:p>
        </p:txBody>
      </p:sp>
      <p:cxnSp>
        <p:nvCxnSpPr>
          <p:cNvPr id="129" name="Connector 12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30" name="TextBox 12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FY 2026–27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VERSION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200" b="0" i="0">
                <a:solidFill>
                  <a:schemeClr val="tx1"/>
                </a:solidFill>
                <a:latin typeface="+mj-lt"/>
              </a:rPr>
              <a:t>Chai Craft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 and budget for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42K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Instagram followers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repeat purchase rate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52578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Loved, distinctive blends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word of mouth</a:t>
            </a:r>
          </a:p>
        </p:txBody>
      </p:sp>
      <p:sp>
        <p:nvSpPr>
          <p:cNvPr id="9" name="Rectangle 8"/>
          <p:cNvSpPr/>
          <p:nvPr/>
        </p:nvSpPr>
        <p:spPr>
          <a:xfrm>
            <a:off x="6172200" y="1885950"/>
            <a:ext cx="5257800" cy="1905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Small marketing budget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Limited offline presence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2000" y="3943350"/>
            <a:ext cx="5257800" cy="1905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Gifting season demand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Corporate hampers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2200" y="3943350"/>
            <a:ext cx="5257800" cy="1905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Big-brand discounts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tea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Riya, 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YOUNG PROFESSIONAL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a premium daily ritual at a fair price.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Vikram, 38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GIFT BUYER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elegant festive gifts that arrive on time.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Neha, 31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WELLNESS SEEKER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Prefers herbal, low-sugar options.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Every cup tells the story of the garden it came from.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Campaign idea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Triple reach in our three cities.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Conversion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Lift online conversion to 2.5%.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Loyalty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 repeat purchases to 25%.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9360" y="281178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9360" y="354711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09360" y="428244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09360" y="501777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10" name="Oval 9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8" name="Oval 17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243">
  <a:themeElements>
    <a:clrScheme name="Morphiq marketing-243">
      <a:dk1>
        <a:srgbClr val="2B2620"/>
      </a:dk1>
      <a:lt1>
        <a:srgbClr val="F3EDE2"/>
      </a:lt1>
      <a:dk2>
        <a:srgbClr val="6B6255"/>
      </a:dk2>
      <a:lt2>
        <a:srgbClr val="E4D9C5"/>
      </a:lt2>
      <a:accent1>
        <a:srgbClr val="8C5A2B"/>
      </a:accent1>
      <a:accent2>
        <a:srgbClr val="2F4858"/>
      </a:accent2>
      <a:accent3>
        <a:srgbClr val="C08A3E"/>
      </a:accent3>
      <a:accent4>
        <a:srgbClr val="8E3B46"/>
      </a:accent4>
      <a:accent5>
        <a:srgbClr val="E0D3C1"/>
      </a:accent5>
      <a:accent6>
        <a:srgbClr val="D3CDC3"/>
      </a:accent6>
      <a:hlink>
        <a:srgbClr val="8C5A2B"/>
      </a:hlink>
      <a:folHlink>
        <a:srgbClr val="2F4858"/>
      </a:folHlink>
    </a:clrScheme>
    <a:fontScheme name="Morphiq marketing-243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 Craft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