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Share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  <a:ln w="19050">
                <a:solidFill>
                  <a:schemeClr val="bg1"/>
                </a:solidFill>
              </a:ln>
            </c:spPr>
          </c:dPt>
          <c:dPt>
            <c:idx val="1"/>
            <c:spPr>
              <a:solidFill>
                <a:schemeClr val="accent2"/>
              </a:solidFill>
              <a:ln w="19050">
                <a:solidFill>
                  <a:schemeClr val="bg1"/>
                </a:solidFill>
              </a:ln>
            </c:spPr>
          </c:dPt>
          <c:dPt>
            <c:idx val="2"/>
            <c:spPr>
              <a:solidFill>
                <a:schemeClr val="accent3"/>
              </a:solidFill>
              <a:ln w="19050">
                <a:solidFill>
                  <a:schemeClr val="bg1"/>
                </a:solidFill>
              </a:ln>
            </c:spPr>
          </c:dPt>
          <c:dPt>
            <c:idx val="3"/>
            <c:spPr>
              <a:solidFill>
                <a:schemeClr val="accent4"/>
              </a:solidFill>
              <a:ln w="19050">
                <a:solidFill>
                  <a:schemeClr val="bg1"/>
                </a:solidFill>
              </a:ln>
            </c:spPr>
          </c:dPt>
          <c:dPt>
            <c:idx val="4"/>
            <c:spPr>
              <a:solidFill>
                <a:schemeClr val="accent5"/>
              </a:solidFill>
              <a:ln w="19050">
                <a:solidFill>
                  <a:schemeClr val="bg1"/>
                </a:solidFill>
              </a:ln>
            </c:spPr>
          </c:dPt>
          <c:cat>
            <c:strRef>
              <c:f>Sheet1!$A$2:$A$6</c:f>
              <c:strCache>
                <c:ptCount val="5"/>
                <c:pt idx="0">
                  <c:v>Instagram &amp; Reels</c:v>
                </c:pt>
                <c:pt idx="1">
                  <c:v>Search ads</c:v>
                </c:pt>
                <c:pt idx="2">
                  <c:v>Influencers</c:v>
                </c:pt>
                <c:pt idx="3">
                  <c:v>Email &amp; WhatsApp</c:v>
                </c:pt>
                <c:pt idx="4">
                  <c:v>Offline events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32</c:v>
                </c:pt>
                <c:pt idx="1">
                  <c:v>22</c:v>
                </c:pt>
                <c:pt idx="2">
                  <c:v>20</c:v>
                </c:pt>
                <c:pt idx="3">
                  <c:v>14</c:v>
                </c:pt>
                <c:pt idx="4">
                  <c:v>12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sz="1100" b="1">
                  <a:solidFill>
                    <a:schemeClr val="tx1"/>
                  </a:solidFill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0"/>
      </c:doughnutChart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New customers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1200</c:v>
                </c:pt>
                <c:pt idx="1">
                  <c:v>2100</c:v>
                </c:pt>
                <c:pt idx="2">
                  <c:v>3300</c:v>
                </c:pt>
                <c:pt idx="3">
                  <c:v>4500</c:v>
                </c:pt>
              </c:numCache>
            </c:numRef>
          </c:val>
        </c:ser>
        <c:dLbls>
          <c:numFmt formatCode="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8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0" y="0"/>
            <a:ext cx="13335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  <a:cs typeface="+mn-cs"/>
              </a:rPr>
              <a:t>CHAI CRAFT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5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7250" y="1885950"/>
            <a:ext cx="10572750" cy="3962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0" y="0"/>
            <a:ext cx="13335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  <a:cs typeface="+mn-cs"/>
              </a:rPr>
              <a:t>CHAI CRAFT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5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0" y="0"/>
            <a:ext cx="13335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  <a:cs typeface="+mn-cs"/>
              </a:rPr>
              <a:t>CHAI CRAFT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50" y="685800"/>
            <a:ext cx="106680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0" y="0"/>
            <a:ext cx="13335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  <a:cs typeface="+mn-cs"/>
              </a:rPr>
              <a:t>CHAI CRAFT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5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2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ounded Rectangle 3"/>
          <p:cNvSpPr/>
          <p:nvPr/>
        </p:nvSpPr>
        <p:spPr>
          <a:xfrm>
            <a:off x="7143750" y="762000"/>
            <a:ext cx="4286250" cy="6096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7334250" y="952500"/>
            <a:ext cx="3905250" cy="59055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597316" y="4809514"/>
            <a:ext cx="1202700" cy="1202700"/>
          </a:xfrm>
          <a:prstGeom prst="ellipse">
            <a:avLst/>
          </a:prstGeom>
          <a:solidFill>
            <a:schemeClr val="accent1">
              <a:alpha val="6863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529090" y="4248750"/>
            <a:ext cx="1882197" cy="1882197"/>
          </a:xfrm>
          <a:prstGeom prst="ellipse">
            <a:avLst/>
          </a:prstGeom>
          <a:solidFill>
            <a:schemeClr val="accent2">
              <a:alpha val="78953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8372257" y="1362730"/>
            <a:ext cx="1767002" cy="1767002"/>
          </a:xfrm>
          <a:prstGeom prst="ellipse">
            <a:avLst/>
          </a:prstGeom>
          <a:solidFill>
            <a:schemeClr val="accent3">
              <a:alpha val="7128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8385809" y="3385674"/>
            <a:ext cx="1174076" cy="1174076"/>
          </a:xfrm>
          <a:prstGeom prst="ellipse">
            <a:avLst/>
          </a:prstGeom>
          <a:solidFill>
            <a:schemeClr val="accent4">
              <a:alpha val="77481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7154108" y="3925631"/>
            <a:ext cx="1328295" cy="1328295"/>
          </a:xfrm>
          <a:prstGeom prst="ellipse">
            <a:avLst/>
          </a:prstGeom>
          <a:solidFill>
            <a:schemeClr val="accent1">
              <a:alpha val="81423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62000" y="1333500"/>
            <a:ext cx="5905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2"/>
                </a:solidFill>
                <a:latin typeface="+mn-lt"/>
                <a:cs typeface="+mn-cs"/>
              </a:rPr>
              <a:t>MARKETING PLAN FY 2026–27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2000" y="5657850"/>
            <a:ext cx="1879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  <a:cs typeface="+mn-cs"/>
              </a:rPr>
              <a:t>PREPARED BY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2000" y="5848350"/>
            <a:ext cx="1879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  <a:cs typeface="+mn-cs"/>
              </a:rPr>
              <a:t>Brand &amp; Growth Team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794000" y="5657850"/>
            <a:ext cx="1879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  <a:cs typeface="+mn-cs"/>
              </a:rPr>
              <a:t>PERIOD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794000" y="5848350"/>
            <a:ext cx="1879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  <a:cs typeface="+mn-cs"/>
              </a:rPr>
              <a:t>FY 2026–27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826000" y="5657850"/>
            <a:ext cx="1879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  <a:cs typeface="+mn-cs"/>
              </a:rPr>
              <a:t>VERSION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826000" y="5848350"/>
            <a:ext cx="1879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  <a:cs typeface="+mn-cs"/>
              </a:rPr>
              <a:t>Draft 1.0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1666875"/>
            <a:ext cx="6286500" cy="25717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150" b="1" i="0">
                <a:solidFill>
                  <a:schemeClr val="tx1"/>
                </a:solidFill>
                <a:latin typeface="+mj-lt"/>
                <a:cs typeface="+mj-cs"/>
              </a:rPr>
              <a:t>Chai Craft — Marketing Plan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381500"/>
            <a:ext cx="57150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Strategy, channels and budget for FY 2026–27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857250" y="7239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2"/>
                </a:solidFill>
                <a:latin typeface="+mj-lt"/>
                <a:cs typeface="+mj-cs"/>
              </a:rPr>
              <a:t>02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733550" y="8572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ectangle 4"/>
          <p:cNvSpPr/>
          <p:nvPr/>
        </p:nvSpPr>
        <p:spPr>
          <a:xfrm>
            <a:off x="857250" y="1885950"/>
            <a:ext cx="3371850" cy="18669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85850" y="20764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  <a:cs typeface="+mj-cs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5850" y="2857500"/>
            <a:ext cx="291465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  <a:cs typeface="+mn-cs"/>
              </a:rPr>
              <a:t>Situation</a:t>
            </a:r>
          </a:p>
        </p:txBody>
      </p:sp>
      <p:sp>
        <p:nvSpPr>
          <p:cNvPr id="8" name="Rectangle 7"/>
          <p:cNvSpPr/>
          <p:nvPr/>
        </p:nvSpPr>
        <p:spPr>
          <a:xfrm>
            <a:off x="4457700" y="1885950"/>
            <a:ext cx="3371850" cy="18669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686300" y="20764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  <a:cs typeface="+mj-cs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86300" y="2857500"/>
            <a:ext cx="291465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  <a:cs typeface="+mn-cs"/>
              </a:rPr>
              <a:t>Audience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058150" y="1885950"/>
            <a:ext cx="3371850" cy="18669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286750" y="20764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  <a:cs typeface="+mj-cs"/>
              </a:rPr>
              <a:t>03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286750" y="2857500"/>
            <a:ext cx="291465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  <a:cs typeface="+mn-cs"/>
              </a:rPr>
              <a:t>Strategy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57250" y="3981450"/>
            <a:ext cx="3371850" cy="18669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08585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  <a:cs typeface="+mj-cs"/>
              </a:rPr>
              <a:t>04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85850" y="4953000"/>
            <a:ext cx="291465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  <a:cs typeface="+mn-cs"/>
              </a:rPr>
              <a:t>Channels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457700" y="3981450"/>
            <a:ext cx="3371850" cy="18669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46863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  <a:cs typeface="+mj-cs"/>
              </a:rPr>
              <a:t>05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686300" y="4953000"/>
            <a:ext cx="291465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  <a:cs typeface="+mn-cs"/>
              </a:rPr>
              <a:t>Budget &amp; KPIs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4050" y="685800"/>
            <a:ext cx="9601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  <a:cs typeface="+mj-cs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762000" y="762000"/>
            <a:ext cx="3810000" cy="190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0" b="1" i="0">
                <a:solidFill>
                  <a:schemeClr val="tx1"/>
                </a:solidFill>
                <a:latin typeface="+mj-lt"/>
                <a:cs typeface="+mj-cs"/>
              </a:rPr>
              <a:t>01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143250"/>
            <a:ext cx="8534400" cy="1714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  <a:cs typeface="+mj-cs"/>
              </a:rPr>
              <a:t>Situation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857250" y="7239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2"/>
                </a:solidFill>
                <a:latin typeface="+mj-lt"/>
                <a:cs typeface="+mj-cs"/>
              </a:rPr>
              <a:t>04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733550" y="8572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857250" y="2266950"/>
            <a:ext cx="314325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2"/>
                </a:solidFill>
                <a:latin typeface="+mj-lt"/>
                <a:cs typeface="+mj-cs"/>
              </a:rPr>
              <a:t>42K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57250" y="3695700"/>
            <a:ext cx="306705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  <a:cs typeface="+mn-cs"/>
              </a:rPr>
              <a:t>Instagram followers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4381500" y="2171700"/>
            <a:ext cx="0" cy="2170938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8" name="TextBox 7"/>
          <p:cNvSpPr txBox="1"/>
          <p:nvPr/>
        </p:nvSpPr>
        <p:spPr>
          <a:xfrm>
            <a:off x="4610100" y="2266950"/>
            <a:ext cx="314325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2"/>
                </a:solidFill>
                <a:latin typeface="+mj-lt"/>
                <a:cs typeface="+mj-cs"/>
              </a:rPr>
              <a:t>18%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10100" y="3695700"/>
            <a:ext cx="306705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  <a:cs typeface="+mn-cs"/>
              </a:rPr>
              <a:t>repeat purchase rate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7905750" y="2171700"/>
            <a:ext cx="0" cy="2170938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11" name="TextBox 10"/>
          <p:cNvSpPr txBox="1"/>
          <p:nvPr/>
        </p:nvSpPr>
        <p:spPr>
          <a:xfrm>
            <a:off x="8134350" y="2266950"/>
            <a:ext cx="314325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2"/>
                </a:solidFill>
                <a:latin typeface="+mj-lt"/>
                <a:cs typeface="+mj-cs"/>
              </a:rPr>
              <a:t>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34350" y="3695700"/>
            <a:ext cx="306705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  <a:cs typeface="+mn-cs"/>
              </a:rPr>
              <a:t>cities served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57250" y="5372100"/>
            <a:ext cx="1057275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  <a:cs typeface="+mn-cs"/>
              </a:rPr>
              <a:t>Baseline figures are sample data.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4050" y="685800"/>
            <a:ext cx="9601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  <a:cs typeface="+mj-cs"/>
              </a:rPr>
              <a:t>Where we are today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857250" y="7239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2"/>
                </a:solidFill>
                <a:latin typeface="+mj-lt"/>
                <a:cs typeface="+mj-cs"/>
              </a:rPr>
              <a:t>05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733550" y="8572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ectangle 4"/>
          <p:cNvSpPr/>
          <p:nvPr/>
        </p:nvSpPr>
        <p:spPr>
          <a:xfrm>
            <a:off x="857250" y="1885950"/>
            <a:ext cx="5210175" cy="1905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66800" y="2038350"/>
            <a:ext cx="571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tx1"/>
                </a:solidFill>
                <a:latin typeface="+mj-lt"/>
                <a:cs typeface="+mj-cs"/>
              </a:rPr>
              <a:t>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714500" y="2095500"/>
            <a:ext cx="4162425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j-lt"/>
                <a:cs typeface="+mj-cs"/>
              </a:rPr>
              <a:t>Strengths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714500" y="2438400"/>
            <a:ext cx="4162425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  <a:cs typeface="+mn-cs"/>
              </a:rPr>
              <a:t>Loved, distinctive blends</a:t>
            </a:r>
          </a:p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  <a:cs typeface="+mn-cs"/>
              </a:rPr>
              <a:t>Strong word of mouth</a:t>
            </a:r>
          </a:p>
        </p:txBody>
      </p:sp>
      <p:sp>
        <p:nvSpPr>
          <p:cNvPr id="9" name="Rectangle 8"/>
          <p:cNvSpPr/>
          <p:nvPr/>
        </p:nvSpPr>
        <p:spPr>
          <a:xfrm>
            <a:off x="6219825" y="1885950"/>
            <a:ext cx="5210175" cy="1905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429375" y="2038350"/>
            <a:ext cx="571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bg1"/>
                </a:solidFill>
                <a:latin typeface="+mj-lt"/>
                <a:cs typeface="+mj-cs"/>
              </a:rPr>
              <a:t>W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077075" y="2095500"/>
            <a:ext cx="4162425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bg1"/>
                </a:solidFill>
                <a:latin typeface="+mj-lt"/>
                <a:cs typeface="+mj-cs"/>
              </a:rPr>
              <a:t>Weaknesses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077075" y="2438400"/>
            <a:ext cx="4162425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bg1"/>
                </a:solidFill>
                <a:latin typeface="+mn-lt"/>
                <a:cs typeface="+mn-cs"/>
              </a:rPr>
              <a:t>Small marketing budget</a:t>
            </a:r>
          </a:p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bg1"/>
                </a:solidFill>
                <a:latin typeface="+mn-lt"/>
                <a:cs typeface="+mn-cs"/>
              </a:rPr>
              <a:t>Limited offline presence</a:t>
            </a:r>
          </a:p>
        </p:txBody>
      </p:sp>
      <p:sp>
        <p:nvSpPr>
          <p:cNvPr id="13" name="Rectangle 12"/>
          <p:cNvSpPr/>
          <p:nvPr/>
        </p:nvSpPr>
        <p:spPr>
          <a:xfrm>
            <a:off x="857250" y="3943350"/>
            <a:ext cx="5210175" cy="19050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066800" y="4095750"/>
            <a:ext cx="571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tx1"/>
                </a:solidFill>
                <a:latin typeface="+mj-lt"/>
                <a:cs typeface="+mj-cs"/>
              </a:rPr>
              <a:t>O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714500" y="4152900"/>
            <a:ext cx="4162425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j-lt"/>
                <a:cs typeface="+mj-cs"/>
              </a:rPr>
              <a:t>Opportunities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714500" y="4495800"/>
            <a:ext cx="4162425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  <a:cs typeface="+mn-cs"/>
              </a:rPr>
              <a:t>Gifting season demand</a:t>
            </a:r>
          </a:p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  <a:cs typeface="+mn-cs"/>
              </a:rPr>
              <a:t>Corporate hampers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219825" y="3943350"/>
            <a:ext cx="5210175" cy="19050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29375" y="4095750"/>
            <a:ext cx="571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bg1"/>
                </a:solidFill>
                <a:latin typeface="+mj-lt"/>
                <a:cs typeface="+mj-cs"/>
              </a:rPr>
              <a:t>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077075" y="4152900"/>
            <a:ext cx="4162425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bg1"/>
                </a:solidFill>
                <a:latin typeface="+mj-lt"/>
                <a:cs typeface="+mj-cs"/>
              </a:rPr>
              <a:t>Threats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077075" y="4495800"/>
            <a:ext cx="4162425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bg1"/>
                </a:solidFill>
                <a:latin typeface="+mn-lt"/>
                <a:cs typeface="+mn-cs"/>
              </a:rPr>
              <a:t>Big-brand discounts</a:t>
            </a:r>
          </a:p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bg1"/>
                </a:solidFill>
                <a:latin typeface="+mn-lt"/>
                <a:cs typeface="+mn-cs"/>
              </a:rPr>
              <a:t>Rising tea prices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4050" y="685800"/>
            <a:ext cx="9601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  <a:cs typeface="+mj-cs"/>
              </a:rPr>
              <a:t>SWOT analysis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857250" y="7239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2"/>
                </a:solidFill>
                <a:latin typeface="+mj-lt"/>
                <a:cs typeface="+mj-cs"/>
              </a:rPr>
              <a:t>06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733550" y="8572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Image placeholder (right-click &gt; Format Shape &gt; Picture fill)"/>
          <p:cNvSpPr/>
          <p:nvPr/>
        </p:nvSpPr>
        <p:spPr>
          <a:xfrm>
            <a:off x="1666875" y="1885950"/>
            <a:ext cx="1905000" cy="1905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2200275" y="26917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2766060" y="25241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762125" y="30899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  <a:cs typeface="+mn-cs"/>
              </a:rPr>
              <a:t>Photo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33450" y="4019550"/>
            <a:ext cx="337185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  <a:cs typeface="+mj-cs"/>
              </a:rPr>
              <a:t>Riya, 26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33450" y="4362450"/>
            <a:ext cx="337185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2"/>
                </a:solidFill>
                <a:latin typeface="+mn-lt"/>
                <a:cs typeface="+mn-cs"/>
              </a:rPr>
              <a:t>YOUNG PROFESSIONAL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09650" y="4667250"/>
            <a:ext cx="3219450" cy="1104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  <a:cs typeface="+mn-cs"/>
              </a:rPr>
              <a:t>Wants a premium daily ritual at a fair price.</a:t>
            </a:r>
          </a:p>
        </p:txBody>
      </p:sp>
      <p:sp>
        <p:nvSpPr>
          <p:cNvPr id="12" name="Image placeholder (right-click &gt; Format Shape &gt; Picture fill)"/>
          <p:cNvSpPr/>
          <p:nvPr/>
        </p:nvSpPr>
        <p:spPr>
          <a:xfrm>
            <a:off x="5191125" y="1885950"/>
            <a:ext cx="1905000" cy="1905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Freeform 12"/>
          <p:cNvSpPr/>
          <p:nvPr/>
        </p:nvSpPr>
        <p:spPr>
          <a:xfrm>
            <a:off x="5724525" y="26917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6290310" y="25241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286375" y="30899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  <a:cs typeface="+mn-cs"/>
              </a:rPr>
              <a:t>Photo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457700" y="4019550"/>
            <a:ext cx="337185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  <a:cs typeface="+mj-cs"/>
              </a:rPr>
              <a:t>Vikram, 38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457700" y="4362450"/>
            <a:ext cx="337185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2"/>
                </a:solidFill>
                <a:latin typeface="+mn-lt"/>
                <a:cs typeface="+mn-cs"/>
              </a:rPr>
              <a:t>GIFT BUYER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533900" y="4667250"/>
            <a:ext cx="3219450" cy="1104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  <a:cs typeface="+mn-cs"/>
              </a:rPr>
              <a:t>Looks for elegant festive gifts that arrive on time.</a:t>
            </a:r>
          </a:p>
        </p:txBody>
      </p:sp>
      <p:sp>
        <p:nvSpPr>
          <p:cNvPr id="19" name="Image placeholder (right-click &gt; Format Shape &gt; Picture fill)"/>
          <p:cNvSpPr/>
          <p:nvPr/>
        </p:nvSpPr>
        <p:spPr>
          <a:xfrm>
            <a:off x="8715375" y="1885950"/>
            <a:ext cx="1905000" cy="1905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Freeform 19"/>
          <p:cNvSpPr/>
          <p:nvPr/>
        </p:nvSpPr>
        <p:spPr>
          <a:xfrm>
            <a:off x="9248775" y="26917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9814560" y="25241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810625" y="30899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  <a:cs typeface="+mn-cs"/>
              </a:rPr>
              <a:t>Photo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981950" y="4019550"/>
            <a:ext cx="337185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  <a:cs typeface="+mj-cs"/>
              </a:rPr>
              <a:t>Neha, 31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981950" y="4362450"/>
            <a:ext cx="337185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2"/>
                </a:solidFill>
                <a:latin typeface="+mn-lt"/>
                <a:cs typeface="+mn-cs"/>
              </a:rPr>
              <a:t>WELLNESS SEEKER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058150" y="4667250"/>
            <a:ext cx="3219450" cy="1104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  <a:cs typeface="+mn-cs"/>
              </a:rPr>
              <a:t>Prefers herbal, low-sugar options.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4050" y="685800"/>
            <a:ext cx="9601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  <a:cs typeface="+mj-cs"/>
              </a:rPr>
              <a:t>Target personas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762000" y="762000"/>
            <a:ext cx="3810000" cy="190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0" b="1" i="0">
                <a:solidFill>
                  <a:schemeClr val="tx1"/>
                </a:solidFill>
                <a:latin typeface="+mj-lt"/>
                <a:cs typeface="+mj-cs"/>
              </a:rPr>
              <a:t>02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143250"/>
            <a:ext cx="8534400" cy="1714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  <a:cs typeface="+mj-cs"/>
              </a:rPr>
              <a:t>Strategy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333500" y="1333500"/>
            <a:ext cx="9525000" cy="3429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5400" b="1" i="0">
                <a:solidFill>
                  <a:schemeClr val="bg1"/>
                </a:solidFill>
                <a:latin typeface="+mj-lt"/>
                <a:cs typeface="+mj-cs"/>
              </a:rPr>
              <a:t>Every cup tells the story of the garden it came from.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286000" y="4953000"/>
            <a:ext cx="76200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600" b="0" i="0">
                <a:solidFill>
                  <a:schemeClr val="bg1"/>
                </a:solidFill>
                <a:latin typeface="+mn-lt"/>
                <a:cs typeface="+mn-cs"/>
              </a:rPr>
              <a:t>Campaign idea</a:t>
            </a:r>
          </a:p>
        </p:txBody>
      </p:sp>
      <p:sp>
        <p:nvSpPr>
          <p:cNvPr id="4" name="Rectangle 3"/>
          <p:cNvSpPr/>
          <p:nvPr/>
        </p:nvSpPr>
        <p:spPr>
          <a:xfrm>
            <a:off x="5810250" y="1047750"/>
            <a:ext cx="5715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857250" y="7239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2"/>
                </a:solidFill>
                <a:latin typeface="+mj-lt"/>
                <a:cs typeface="+mj-cs"/>
              </a:rPr>
              <a:t>09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733550" y="8572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ectangle 4"/>
          <p:cNvSpPr/>
          <p:nvPr/>
        </p:nvSpPr>
        <p:spPr>
          <a:xfrm>
            <a:off x="857250" y="1939290"/>
            <a:ext cx="334645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1123950" y="220599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12395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  <a:cs typeface="+mj-cs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23950" y="3025140"/>
            <a:ext cx="281305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Awareness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23950" y="3787140"/>
            <a:ext cx="281305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Triple reach in our three cities.</a:t>
            </a:r>
          </a:p>
        </p:txBody>
      </p:sp>
      <p:sp>
        <p:nvSpPr>
          <p:cNvPr id="10" name="Rectangle 9"/>
          <p:cNvSpPr/>
          <p:nvPr/>
        </p:nvSpPr>
        <p:spPr>
          <a:xfrm>
            <a:off x="4470400" y="1939290"/>
            <a:ext cx="334645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4737100" y="2205990"/>
            <a:ext cx="533400" cy="533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7371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  <a:cs typeface="+mj-cs"/>
              </a:rPr>
              <a:t>02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737100" y="3025140"/>
            <a:ext cx="281305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Conversion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737100" y="3787140"/>
            <a:ext cx="281305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Lift online conversion to 2.5%.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083550" y="1939290"/>
            <a:ext cx="334645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8350250" y="2205990"/>
            <a:ext cx="533400" cy="5334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35025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  <a:cs typeface="+mj-cs"/>
              </a:rPr>
              <a:t>03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50250" y="3025140"/>
            <a:ext cx="281305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Loyalty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350250" y="3787140"/>
            <a:ext cx="281305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Grow repeat purchases to 25%.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4050" y="685800"/>
            <a:ext cx="9601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  <a:cs typeface="+mj-cs"/>
              </a:rPr>
              <a:t>Marketing objectives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762000" y="762000"/>
            <a:ext cx="3810000" cy="190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0" b="1" i="0">
                <a:solidFill>
                  <a:schemeClr val="tx1"/>
                </a:solidFill>
                <a:latin typeface="+mj-lt"/>
                <a:cs typeface="+mj-cs"/>
              </a:rPr>
              <a:t>03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143250"/>
            <a:ext cx="8534400" cy="1714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  <a:cs typeface="+mj-cs"/>
              </a:rPr>
              <a:t>Channels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857250" y="7239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2"/>
                </a:solidFill>
                <a:latin typeface="+mj-lt"/>
                <a:cs typeface="+mj-cs"/>
              </a:rPr>
              <a:t>11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733550" y="8572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graphicFrame>
        <p:nvGraphicFramePr>
          <p:cNvPr id="5" name="Chart (sample data) - right-click &gt; Edit Data"/>
          <p:cNvGraphicFramePr>
            <a:graphicFrameLocks noGrp="1"/>
          </p:cNvGraphicFramePr>
          <p:nvPr/>
        </p:nvGraphicFramePr>
        <p:xfrm>
          <a:off x="857250" y="1885950"/>
          <a:ext cx="4863465" cy="37719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6" name="Rectangle 5"/>
          <p:cNvSpPr/>
          <p:nvPr/>
        </p:nvSpPr>
        <p:spPr>
          <a:xfrm>
            <a:off x="6355080" y="2076450"/>
            <a:ext cx="152400" cy="152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40830" y="19812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  <a:cs typeface="+mj-cs"/>
              </a:rPr>
              <a:t>32%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83830" y="2019300"/>
            <a:ext cx="3550920" cy="65913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  <a:cs typeface="+mn-cs"/>
              </a:rPr>
              <a:t>Instagram &amp; Reels</a:t>
            </a:r>
          </a:p>
        </p:txBody>
      </p:sp>
      <p:sp>
        <p:nvSpPr>
          <p:cNvPr id="9" name="Rectangle 8"/>
          <p:cNvSpPr/>
          <p:nvPr/>
        </p:nvSpPr>
        <p:spPr>
          <a:xfrm>
            <a:off x="6355080" y="2811780"/>
            <a:ext cx="152400" cy="1524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640830" y="271653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  <a:cs typeface="+mj-cs"/>
              </a:rPr>
              <a:t>22%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83830" y="2754630"/>
            <a:ext cx="3550920" cy="65913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  <a:cs typeface="+mn-cs"/>
              </a:rPr>
              <a:t>Search ads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355080" y="3547110"/>
            <a:ext cx="152400" cy="1524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640830" y="345186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  <a:cs typeface="+mj-cs"/>
              </a:rPr>
              <a:t>20%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783830" y="3489960"/>
            <a:ext cx="3550920" cy="65913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  <a:cs typeface="+mn-cs"/>
              </a:rPr>
              <a:t>Influencers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355080" y="4282440"/>
            <a:ext cx="152400" cy="1524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640830" y="418719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  <a:cs typeface="+mj-cs"/>
              </a:rPr>
              <a:t>14%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783830" y="4225290"/>
            <a:ext cx="3550920" cy="65913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  <a:cs typeface="+mn-cs"/>
              </a:rPr>
              <a:t>Email &amp; WhatsApp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355080" y="5017770"/>
            <a:ext cx="152400" cy="1524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640830" y="492252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  <a:cs typeface="+mj-cs"/>
              </a:rPr>
              <a:t>12%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783830" y="4960620"/>
            <a:ext cx="3550920" cy="65913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  <a:cs typeface="+mn-cs"/>
              </a:rPr>
              <a:t>Offline events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57250" y="5657850"/>
            <a:ext cx="1057275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  <a:cs typeface="+mn-cs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4050" y="685800"/>
            <a:ext cx="9601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  <a:cs typeface="+mj-cs"/>
              </a:rPr>
              <a:t>Channel mix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857250" y="7239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2"/>
                </a:solidFill>
                <a:latin typeface="+mj-lt"/>
                <a:cs typeface="+mj-cs"/>
              </a:rPr>
              <a:t>12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733550" y="8572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cxnSp>
        <p:nvCxnSpPr>
          <p:cNvPr id="5" name="Connector 4"/>
          <p:cNvCxnSpPr/>
          <p:nvPr/>
        </p:nvCxnSpPr>
        <p:spPr>
          <a:xfrm>
            <a:off x="857250" y="3550158"/>
            <a:ext cx="10572750" cy="0"/>
          </a:xfrm>
          <a:prstGeom prst="line">
            <a:avLst/>
          </a:prstGeom>
          <a:ln w="25400">
            <a:solidFill>
              <a:schemeClr val="accent6"/>
            </a:solidFill>
          </a:ln>
        </p:spPr>
      </p:cxnSp>
      <p:sp>
        <p:nvSpPr>
          <p:cNvPr id="6" name="Oval 5"/>
          <p:cNvSpPr/>
          <p:nvPr/>
        </p:nvSpPr>
        <p:spPr>
          <a:xfrm>
            <a:off x="857250" y="3445383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57250" y="1873758"/>
            <a:ext cx="2414588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2"/>
                </a:solidFill>
                <a:latin typeface="+mj-lt"/>
                <a:cs typeface="+mj-cs"/>
              </a:rPr>
              <a:t>Month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" y="2292858"/>
            <a:ext cx="2414588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  <a:cs typeface="+mn-cs"/>
              </a:rPr>
              <a:t>Teaser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57250" y="2597658"/>
            <a:ext cx="2414588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  <a:cs typeface="+mn-cs"/>
              </a:rPr>
              <a:t>Build curiosity with short videos</a:t>
            </a:r>
          </a:p>
        </p:txBody>
      </p:sp>
      <p:sp>
        <p:nvSpPr>
          <p:cNvPr id="10" name="Oval 9"/>
          <p:cNvSpPr/>
          <p:nvPr/>
        </p:nvSpPr>
        <p:spPr>
          <a:xfrm>
            <a:off x="3500438" y="3445383"/>
            <a:ext cx="209550" cy="2095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500438" y="3835908"/>
            <a:ext cx="2414588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2"/>
                </a:solidFill>
                <a:latin typeface="+mj-lt"/>
                <a:cs typeface="+mj-cs"/>
              </a:rPr>
              <a:t>Month 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500438" y="4255008"/>
            <a:ext cx="2414588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  <a:cs typeface="+mn-cs"/>
              </a:rPr>
              <a:t>Launch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00438" y="4559808"/>
            <a:ext cx="2414588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  <a:cs typeface="+mn-cs"/>
              </a:rPr>
              <a:t>Hero campaign and influencer drop</a:t>
            </a:r>
          </a:p>
        </p:txBody>
      </p:sp>
      <p:sp>
        <p:nvSpPr>
          <p:cNvPr id="14" name="Oval 13"/>
          <p:cNvSpPr/>
          <p:nvPr/>
        </p:nvSpPr>
        <p:spPr>
          <a:xfrm>
            <a:off x="6143625" y="3445383"/>
            <a:ext cx="209550" cy="20955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143625" y="1873758"/>
            <a:ext cx="2414588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2"/>
                </a:solidFill>
                <a:latin typeface="+mj-lt"/>
                <a:cs typeface="+mj-cs"/>
              </a:rPr>
              <a:t>Month 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143625" y="2292858"/>
            <a:ext cx="2414588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  <a:cs typeface="+mn-cs"/>
              </a:rPr>
              <a:t>Sustain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143625" y="2597658"/>
            <a:ext cx="2414588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  <a:cs typeface="+mn-cs"/>
              </a:rPr>
              <a:t>UGC contest and retargeting</a:t>
            </a:r>
          </a:p>
        </p:txBody>
      </p:sp>
      <p:sp>
        <p:nvSpPr>
          <p:cNvPr id="18" name="Oval 17"/>
          <p:cNvSpPr/>
          <p:nvPr/>
        </p:nvSpPr>
        <p:spPr>
          <a:xfrm>
            <a:off x="8786812" y="3445383"/>
            <a:ext cx="209550" cy="20955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786812" y="3835908"/>
            <a:ext cx="2414588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2"/>
                </a:solidFill>
                <a:latin typeface="+mj-lt"/>
                <a:cs typeface="+mj-cs"/>
              </a:rPr>
              <a:t>Month 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786812" y="4255008"/>
            <a:ext cx="2414588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  <a:cs typeface="+mn-cs"/>
              </a:rPr>
              <a:t>Review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786812" y="4559808"/>
            <a:ext cx="2414588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  <a:cs typeface="+mn-cs"/>
              </a:rPr>
              <a:t>Measure, learn and optimise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4050" y="685800"/>
            <a:ext cx="9601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  <a:cs typeface="+mj-cs"/>
              </a:rPr>
              <a:t>Campaign calendar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857250" y="7239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2"/>
                </a:solidFill>
                <a:latin typeface="+mj-lt"/>
                <a:cs typeface="+mj-cs"/>
              </a:rPr>
              <a:t>13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733550" y="8572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Image placeholder (right-click &gt; Format Shape &gt; Picture fill)"/>
          <p:cNvSpPr/>
          <p:nvPr/>
        </p:nvSpPr>
        <p:spPr>
          <a:xfrm>
            <a:off x="857250" y="1885950"/>
            <a:ext cx="3397250" cy="2456688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2015404" y="2925129"/>
            <a:ext cx="1080942" cy="432377"/>
          </a:xfrm>
          <a:custGeom>
            <a:avLst/>
            <a:gdLst/>
            <a:ahLst/>
            <a:cxnLst/>
            <a:rect l="l" t="t" r="r" b="b"/>
            <a:pathLst>
              <a:path w="1080942" h="432377">
                <a:moveTo>
                  <a:pt x="0" y="432377"/>
                </a:moveTo>
                <a:lnTo>
                  <a:pt x="405353" y="0"/>
                </a:lnTo>
                <a:lnTo>
                  <a:pt x="648565" y="270236"/>
                </a:lnTo>
                <a:lnTo>
                  <a:pt x="783683" y="135118"/>
                </a:lnTo>
                <a:lnTo>
                  <a:pt x="1080942" y="43237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2745040" y="2708940"/>
            <a:ext cx="205379" cy="205379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52500" y="3438577"/>
            <a:ext cx="32067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  <a:cs typeface="+mn-cs"/>
              </a:rPr>
              <a:t>Image 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57250" y="4495038"/>
            <a:ext cx="339725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  <a:cs typeface="+mj-cs"/>
              </a:rPr>
              <a:t>Hero visual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57250" y="4837938"/>
            <a:ext cx="3397250" cy="101041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  <a:cs typeface="+mn-cs"/>
              </a:rPr>
              <a:t>Bold product shot on brand colour</a:t>
            </a:r>
          </a:p>
        </p:txBody>
      </p:sp>
      <p:sp>
        <p:nvSpPr>
          <p:cNvPr id="11" name="Image placeholder (right-click &gt; Format Shape &gt; Picture fill)"/>
          <p:cNvSpPr/>
          <p:nvPr/>
        </p:nvSpPr>
        <p:spPr>
          <a:xfrm>
            <a:off x="4445000" y="1885950"/>
            <a:ext cx="3397250" cy="2456688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Freeform 11"/>
          <p:cNvSpPr/>
          <p:nvPr/>
        </p:nvSpPr>
        <p:spPr>
          <a:xfrm>
            <a:off x="5603154" y="2925129"/>
            <a:ext cx="1080942" cy="432377"/>
          </a:xfrm>
          <a:custGeom>
            <a:avLst/>
            <a:gdLst/>
            <a:ahLst/>
            <a:cxnLst/>
            <a:rect l="l" t="t" r="r" b="b"/>
            <a:pathLst>
              <a:path w="1080942" h="432377">
                <a:moveTo>
                  <a:pt x="0" y="432377"/>
                </a:moveTo>
                <a:lnTo>
                  <a:pt x="405353" y="0"/>
                </a:lnTo>
                <a:lnTo>
                  <a:pt x="648565" y="270236"/>
                </a:lnTo>
                <a:lnTo>
                  <a:pt x="783683" y="135118"/>
                </a:lnTo>
                <a:lnTo>
                  <a:pt x="1080942" y="43237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6332790" y="2708940"/>
            <a:ext cx="205379" cy="205379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540250" y="3438577"/>
            <a:ext cx="32067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  <a:cs typeface="+mn-cs"/>
              </a:rPr>
              <a:t>Image 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445000" y="4495038"/>
            <a:ext cx="339725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  <a:cs typeface="+mj-cs"/>
              </a:rPr>
              <a:t>Social series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445000" y="4837938"/>
            <a:ext cx="3397250" cy="101041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  <a:cs typeface="+mn-cs"/>
              </a:rPr>
              <a:t>Real people, real moments</a:t>
            </a:r>
          </a:p>
        </p:txBody>
      </p:sp>
      <p:sp>
        <p:nvSpPr>
          <p:cNvPr id="17" name="Image placeholder (right-click &gt; Format Shape &gt; Picture fill)"/>
          <p:cNvSpPr/>
          <p:nvPr/>
        </p:nvSpPr>
        <p:spPr>
          <a:xfrm>
            <a:off x="8032750" y="1885950"/>
            <a:ext cx="3397250" cy="2456688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Freeform 17"/>
          <p:cNvSpPr/>
          <p:nvPr/>
        </p:nvSpPr>
        <p:spPr>
          <a:xfrm>
            <a:off x="9190904" y="2925129"/>
            <a:ext cx="1080942" cy="432377"/>
          </a:xfrm>
          <a:custGeom>
            <a:avLst/>
            <a:gdLst/>
            <a:ahLst/>
            <a:cxnLst/>
            <a:rect l="l" t="t" r="r" b="b"/>
            <a:pathLst>
              <a:path w="1080942" h="432377">
                <a:moveTo>
                  <a:pt x="0" y="432377"/>
                </a:moveTo>
                <a:lnTo>
                  <a:pt x="405353" y="0"/>
                </a:lnTo>
                <a:lnTo>
                  <a:pt x="648565" y="270236"/>
                </a:lnTo>
                <a:lnTo>
                  <a:pt x="783683" y="135118"/>
                </a:lnTo>
                <a:lnTo>
                  <a:pt x="1080942" y="43237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9920540" y="2708940"/>
            <a:ext cx="205379" cy="205379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128000" y="3438577"/>
            <a:ext cx="32067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  <a:cs typeface="+mn-cs"/>
              </a:rPr>
              <a:t>Image 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32750" y="4495038"/>
            <a:ext cx="339725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  <a:cs typeface="+mj-cs"/>
              </a:rPr>
              <a:t>Outdoor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032750" y="4837938"/>
            <a:ext cx="3397250" cy="101041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  <a:cs typeface="+mn-cs"/>
              </a:rPr>
              <a:t>One line, one image, big type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4050" y="685800"/>
            <a:ext cx="9601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  <a:cs typeface="+mj-cs"/>
              </a:rPr>
              <a:t>Creative direction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762000" y="762000"/>
            <a:ext cx="3810000" cy="190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0" b="1" i="0">
                <a:solidFill>
                  <a:schemeClr val="tx1"/>
                </a:solidFill>
                <a:latin typeface="+mj-lt"/>
                <a:cs typeface="+mj-cs"/>
              </a:rPr>
              <a:t>04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143250"/>
            <a:ext cx="8534400" cy="1714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  <a:cs typeface="+mj-cs"/>
              </a:rPr>
              <a:t>Budget &amp; KPIs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857250" y="7239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2"/>
                </a:solidFill>
                <a:latin typeface="+mj-lt"/>
                <a:cs typeface="+mj-cs"/>
              </a:rPr>
              <a:t>15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733550" y="8572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857250" y="1885950"/>
          <a:ext cx="10572750" cy="314325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2643187"/>
                <a:gridCol w="2643187"/>
                <a:gridCol w="2643187"/>
                <a:gridCol w="2643189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  <a:cs typeface="+mn-cs"/>
                        </a:rPr>
                        <a:t>Channel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  <a:cs typeface="+mn-cs"/>
                        </a:rPr>
                        <a:t>Q1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  <a:cs typeface="+mn-cs"/>
                        </a:rPr>
                        <a:t>Q2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  <a:cs typeface="+mn-cs"/>
                        </a:rPr>
                        <a:t>Total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Social media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₹6 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₹7 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₹13 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Search ads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₹4 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₹5 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₹9 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Influencers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₹3 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₹5 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₹8 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Events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₹2 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₹3 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₹5 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857250" y="5162550"/>
            <a:ext cx="105727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  <a:cs typeface="+mn-cs"/>
              </a:rPr>
              <a:t>Sample budget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4050" y="685800"/>
            <a:ext cx="9601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  <a:cs typeface="+mj-cs"/>
              </a:rPr>
              <a:t>Budget allocation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857250" y="7239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2"/>
                </a:solidFill>
                <a:latin typeface="+mj-lt"/>
                <a:cs typeface="+mj-cs"/>
              </a:rPr>
              <a:t>16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733550" y="8572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857250" y="1885950"/>
            <a:ext cx="3171825" cy="73533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accent2"/>
                </a:solidFill>
                <a:latin typeface="+mj-lt"/>
                <a:cs typeface="+mj-cs"/>
              </a:rPr>
              <a:t>3×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57250" y="2659380"/>
            <a:ext cx="3171825" cy="41402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  <a:cs typeface="+mn-cs"/>
              </a:rPr>
              <a:t>reach vs last year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57250" y="3111500"/>
            <a:ext cx="3171825" cy="73533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tx1"/>
                </a:solidFill>
                <a:latin typeface="+mj-lt"/>
                <a:cs typeface="+mj-cs"/>
              </a:rPr>
              <a:t>2.5%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" y="3884930"/>
            <a:ext cx="3171825" cy="41402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  <a:cs typeface="+mn-cs"/>
              </a:rPr>
              <a:t>target conversion rate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57250" y="4337050"/>
            <a:ext cx="3171825" cy="73533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tx1"/>
                </a:solidFill>
                <a:latin typeface="+mj-lt"/>
                <a:cs typeface="+mj-cs"/>
              </a:rPr>
              <a:t>₹180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57250" y="5110480"/>
            <a:ext cx="3171825" cy="41402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  <a:cs typeface="+mn-cs"/>
              </a:rPr>
              <a:t>target cost per acquisition</a:t>
            </a:r>
          </a:p>
        </p:txBody>
      </p:sp>
      <p:graphicFrame>
        <p:nvGraphicFramePr>
          <p:cNvPr id="11" name="Chart (sample data) - right-click &gt; Edit Data"/>
          <p:cNvGraphicFramePr>
            <a:graphicFrameLocks noGrp="1"/>
          </p:cNvGraphicFramePr>
          <p:nvPr/>
        </p:nvGraphicFramePr>
        <p:xfrm>
          <a:off x="4410075" y="1885950"/>
          <a:ext cx="7019925" cy="36766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857250" y="5657850"/>
            <a:ext cx="1057275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  <a:cs typeface="+mn-cs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4050" y="685800"/>
            <a:ext cx="9601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  <a:cs typeface="+mj-cs"/>
              </a:rPr>
              <a:t>KPIs and targets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Oval 3"/>
          <p:cNvSpPr/>
          <p:nvPr/>
        </p:nvSpPr>
        <p:spPr>
          <a:xfrm>
            <a:off x="7810500" y="2476500"/>
            <a:ext cx="5334000" cy="5334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715500" y="4000500"/>
            <a:ext cx="1714500" cy="17145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62000" y="5048250"/>
            <a:ext cx="60960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  <a:cs typeface="+mn-cs"/>
              </a:rPr>
              <a:t>Brand &amp; Growth Team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5334000"/>
            <a:ext cx="60960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  <a:cs typeface="+mn-cs"/>
              </a:rPr>
              <a:t>marketing@yourbrand.in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1714500"/>
            <a:ext cx="755904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600" b="1" i="0">
                <a:solidFill>
                  <a:schemeClr val="tx1"/>
                </a:solidFill>
                <a:latin typeface="+mj-lt"/>
                <a:cs typeface="+mj-cs"/>
              </a:rPr>
              <a:t>Let's make it happen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3905250"/>
            <a:ext cx="60960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Next step: approve budget and kick off Month 1.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marketing-246">
  <a:themeElements>
    <a:clrScheme name="Morphiq marketing-246">
      <a:dk1>
        <a:srgbClr val="1F1A0E"/>
      </a:dk1>
      <a:lt1>
        <a:srgbClr val="FFFBEA"/>
      </a:lt1>
      <a:dk2>
        <a:srgbClr val="625A3E"/>
      </a:dk2>
      <a:lt2>
        <a:srgbClr val="FFF0B8"/>
      </a:lt2>
      <a:accent1>
        <a:srgbClr val="F2A900"/>
      </a:accent1>
      <a:accent2>
        <a:srgbClr val="2D2A6E"/>
      </a:accent2>
      <a:accent3>
        <a:srgbClr val="E2504C"/>
      </a:accent3>
      <a:accent4>
        <a:srgbClr val="2E8B57"/>
      </a:accent4>
      <a:accent5>
        <a:srgbClr val="FDECC0"/>
      </a:accent5>
      <a:accent6>
        <a:srgbClr val="DBD7C7"/>
      </a:accent6>
      <a:hlink>
        <a:srgbClr val="F2A900"/>
      </a:hlink>
      <a:folHlink>
        <a:srgbClr val="2D2A6E"/>
      </a:folHlink>
    </a:clrScheme>
    <a:fontScheme name="Morphiq marketing-246">
      <a:majorFont>
        <a:latin typeface="Poppins"/>
        <a:ea typeface=""/>
        <a:cs typeface="Poppins"/>
      </a:majorFont>
      <a:minorFont>
        <a:latin typeface="Poppins"/>
        <a:ea typeface=""/>
        <a:cs typeface="Poppi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Chai Craft — Marketing Plan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