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PEAK PROTEIN BARS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PEAK PROTEIN BARS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PEAK PROTEIN BARS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PEAK PROTEIN BARS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Diamond 3"/>
          <p:cNvSpPr/>
          <p:nvPr/>
        </p:nvSpPr>
        <p:spPr>
          <a:xfrm rot="4444454">
            <a:off x="9554303" y="611618"/>
            <a:ext cx="295625" cy="295625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680511">
            <a:off x="9044721" y="3200364"/>
            <a:ext cx="259498" cy="25949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 rot="1804544">
            <a:off x="10173146" y="1676574"/>
            <a:ext cx="183636" cy="183636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 rot="5040278">
            <a:off x="10235379" y="1421902"/>
            <a:ext cx="302915" cy="302915"/>
          </a:xfrm>
          <a:prstGeom prst="star5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Isosceles Triangle 7"/>
          <p:cNvSpPr/>
          <p:nvPr/>
        </p:nvSpPr>
        <p:spPr>
          <a:xfrm rot="3557855">
            <a:off x="7400002" y="1684755"/>
            <a:ext cx="196742" cy="196742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2483017">
            <a:off x="11451542" y="699345"/>
            <a:ext cx="261844" cy="261844"/>
          </a:xfrm>
          <a:prstGeom prst="star5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 rot="1441328">
            <a:off x="10809163" y="1708455"/>
            <a:ext cx="135681" cy="13568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 rot="1448321">
            <a:off x="11587942" y="1400599"/>
            <a:ext cx="293264" cy="2932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 rot="3847152">
            <a:off x="9711082" y="1540992"/>
            <a:ext cx="159376" cy="159376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Diamond 12"/>
          <p:cNvSpPr/>
          <p:nvPr/>
        </p:nvSpPr>
        <p:spPr>
          <a:xfrm rot="900733">
            <a:off x="9017111" y="426917"/>
            <a:ext cx="326576" cy="326576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 rot="4081496">
            <a:off x="9698520" y="3707709"/>
            <a:ext cx="224908" cy="224908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 rot="4329680">
            <a:off x="11321552" y="3861939"/>
            <a:ext cx="340387" cy="340387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 rot="5325350">
            <a:off x="7980423" y="32776"/>
            <a:ext cx="317993" cy="317993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3717">
            <a:off x="10953448" y="2360506"/>
            <a:ext cx="281129" cy="2811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 rot="3519790">
            <a:off x="11564878" y="855661"/>
            <a:ext cx="204822" cy="204822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 rot="1587125">
            <a:off x="11732560" y="3802195"/>
            <a:ext cx="298784" cy="29878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 rot="2336868">
            <a:off x="9370358" y="3542020"/>
            <a:ext cx="243760" cy="243760"/>
          </a:xfrm>
          <a:prstGeom prst="star5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Diamond 20"/>
          <p:cNvSpPr/>
          <p:nvPr/>
        </p:nvSpPr>
        <p:spPr>
          <a:xfrm rot="288955">
            <a:off x="7883865" y="2865495"/>
            <a:ext cx="318966" cy="318966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 rot="3291997">
            <a:off x="11180263" y="3864543"/>
            <a:ext cx="277436" cy="277436"/>
          </a:xfrm>
          <a:prstGeom prst="star5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4099399">
            <a:off x="10645759" y="3152105"/>
            <a:ext cx="297518" cy="29751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 rot="1041717">
            <a:off x="11054565" y="1262460"/>
            <a:ext cx="318072" cy="31807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 rot="4836581">
            <a:off x="8201828" y="2074303"/>
            <a:ext cx="241644" cy="24164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3437465">
            <a:off x="7587950" y="1785869"/>
            <a:ext cx="365889" cy="36588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5063558">
            <a:off x="9542476" y="3959996"/>
            <a:ext cx="155997" cy="15599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5282907">
            <a:off x="11105371" y="2304055"/>
            <a:ext cx="244930" cy="2449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 rot="608402">
            <a:off x="8940350" y="1574017"/>
            <a:ext cx="344396" cy="344396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1552860">
            <a:off x="9380032" y="3899726"/>
            <a:ext cx="282713" cy="28271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4356158">
            <a:off x="10260808" y="2270257"/>
            <a:ext cx="274861" cy="274861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Diamond 31"/>
          <p:cNvSpPr/>
          <p:nvPr/>
        </p:nvSpPr>
        <p:spPr>
          <a:xfrm rot="1309183">
            <a:off x="11598914" y="1284980"/>
            <a:ext cx="142597" cy="142597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Isosceles Triangle 32"/>
          <p:cNvSpPr/>
          <p:nvPr/>
        </p:nvSpPr>
        <p:spPr>
          <a:xfrm rot="5365863">
            <a:off x="10286659" y="1178951"/>
            <a:ext cx="222499" cy="222499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5032437">
            <a:off x="9962253" y="2632049"/>
            <a:ext cx="195953" cy="19595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1205671">
            <a:off x="9744528" y="1850"/>
            <a:ext cx="331436" cy="331436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Isosceles Triangle 35"/>
          <p:cNvSpPr/>
          <p:nvPr/>
        </p:nvSpPr>
        <p:spPr>
          <a:xfrm rot="1048827">
            <a:off x="7362770" y="1966674"/>
            <a:ext cx="362928" cy="362928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 rot="3469484">
            <a:off x="9268972" y="1290499"/>
            <a:ext cx="134682" cy="13468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903208" y="1275588"/>
            <a:ext cx="1700784" cy="1700784"/>
          </a:xfrm>
          <a:prstGeom prst="ellipse">
            <a:avLst/>
          </a:prstGeom>
          <a:solidFill>
            <a:schemeClr val="accent1">
              <a:alpha val="9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33400" y="533400"/>
            <a:ext cx="6667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MARKETING PLAN 2026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533400" y="57721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1" name="TextBox 40"/>
          <p:cNvSpPr txBox="1"/>
          <p:nvPr/>
        </p:nvSpPr>
        <p:spPr>
          <a:xfrm>
            <a:off x="5334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334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Brand &amp; Growth Team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2418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2418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50200" y="588645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VERSION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950200" y="607695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Draft 1.0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428750"/>
            <a:ext cx="6496050" cy="3429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300" b="0" i="0">
                <a:solidFill>
                  <a:schemeClr val="tx1"/>
                </a:solidFill>
                <a:latin typeface="+mj-lt"/>
              </a:rPr>
              <a:t>Peak Protein Bars — Marketing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048250"/>
            <a:ext cx="6667500" cy="6096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Strategy, channels and budget for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3556000" cy="20955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Situation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657350"/>
            <a:ext cx="3556000" cy="20955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466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466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02600" y="1657350"/>
            <a:ext cx="3556000" cy="20955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312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31200" y="28575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Strategy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33400" y="3981450"/>
            <a:ext cx="3556000" cy="20955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Channels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18000" y="3981450"/>
            <a:ext cx="3556000" cy="20955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46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6600" y="5181600"/>
            <a:ext cx="30988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Budget &amp; KPIs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SITUATION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flavours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2,400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retail outlets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online share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SITUATION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57350"/>
            <a:ext cx="5486400" cy="213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06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906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High protein, clean label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Strong gym partnerships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657350"/>
            <a:ext cx="5486400" cy="2133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1809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1866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209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Premium price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Limited flavours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33400" y="3943350"/>
            <a:ext cx="5486400" cy="21336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06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906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Fitness boom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Quick-commerce growth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486400" cy="21336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bg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4386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438650" cy="1466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Imported brands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bg1"/>
                </a:solidFill>
                <a:latin typeface="+mn-lt"/>
              </a:rPr>
              <a:t>Copycat products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AUDIENCE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4351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685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42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303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Rohit, 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GYM-GOER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protein on the go.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80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Isha, 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180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BUSY PROFESSIONAL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a healthy snack.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851900" y="16573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385300" y="24631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951085" y="22955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47150" y="28613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3790950"/>
            <a:ext cx="35560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Varun, 19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26400" y="4133850"/>
            <a:ext cx="35560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STUDENT ATHLETE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02600" y="4438650"/>
            <a:ext cx="3403600" cy="1562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Budget-conscious.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Real fuel for real effort.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Campaign idea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STRATEGY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1 lakh free samples.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307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Distribution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5,000 outlets.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28000" y="1870710"/>
            <a:ext cx="35306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Loyalty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Subscription box.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CHANNELS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5117592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18504" y="18478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0425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7254" y="17907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18504" y="26670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0425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7254" y="26098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18504" y="34861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0425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7254" y="34290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18504" y="43053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0425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7254" y="424815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18504" y="512445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0425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7254" y="5067300"/>
            <a:ext cx="381609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</a:t>
            </a:r>
          </a:p>
        </p:txBody>
      </p:sp>
      <p:sp>
        <p:nvSpPr>
          <p:cNvPr id="4" name="Pentagon 3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8" name="Chevron 7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6" name="Chevron 15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BRAND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BUDGET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81300"/>
                <a:gridCol w="2781300"/>
                <a:gridCol w="2781300"/>
                <a:gridCol w="27813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9339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MEASUREMENT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5222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03530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390017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413250"/>
            <a:ext cx="3337560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5278120"/>
            <a:ext cx="3337560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251960" y="1657350"/>
          <a:ext cx="740664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Brand &amp; Growth Team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marketing@yourbrand.in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bg1"/>
                </a:solidFill>
                <a:latin typeface="+mj-lt"/>
              </a:rPr>
              <a:t>Let's make it happen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Next step: approve budget and kick off Month 1.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342">
  <a:themeElements>
    <a:clrScheme name="Morphiq marketing-342">
      <a:dk1>
        <a:srgbClr val="F5EDE3"/>
      </a:dk1>
      <a:lt1>
        <a:srgbClr val="1E1612"/>
      </a:lt1>
      <a:dk2>
        <a:srgbClr val="BCA996"/>
      </a:dk2>
      <a:lt2>
        <a:srgbClr val="2C211B"/>
      </a:lt2>
      <a:accent1>
        <a:srgbClr val="D9A066"/>
      </a:accent1>
      <a:accent2>
        <a:srgbClr val="F5EDE3"/>
      </a:accent2>
      <a:accent3>
        <a:srgbClr val="8FA98F"/>
      </a:accent3>
      <a:accent4>
        <a:srgbClr val="C9644A"/>
      </a:accent4>
      <a:accent5>
        <a:srgbClr val="402F21"/>
      </a:accent5>
      <a:accent6>
        <a:srgbClr val="403833"/>
      </a:accent6>
      <a:hlink>
        <a:srgbClr val="D9A066"/>
      </a:hlink>
      <a:folHlink>
        <a:srgbClr val="F5EDE3"/>
      </a:folHlink>
    </a:clrScheme>
    <a:fontScheme name="Morphiq marketing-342">
      <a:majorFont>
        <a:latin typeface="DM Serif Display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Peak Protein Bars — Marketing Plan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