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SUNRISE PUBLIC SCHOOL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SUNRISE PUBLIC SCHOOL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SUNRISE PUBLIC SCHOOL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SUNRISE PUBLIC SCHOOL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559040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220891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8882743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9544594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0206446" y="1714500"/>
            <a:ext cx="2016361" cy="3238500"/>
          </a:xfrm>
          <a:custGeom>
            <a:avLst/>
            <a:gdLst/>
            <a:ahLst/>
            <a:cxnLst/>
            <a:rect l="l" t="t" r="r" b="b"/>
            <a:pathLst>
              <a:path w="2016361" h="3238500">
                <a:moveTo>
                  <a:pt x="0" y="3238500"/>
                </a:moveTo>
                <a:lnTo>
                  <a:pt x="397111" y="3238500"/>
                </a:lnTo>
                <a:lnTo>
                  <a:pt x="2016361" y="0"/>
                </a:lnTo>
                <a:lnTo>
                  <a:pt x="161925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717280" y="2524125"/>
            <a:ext cx="1619250" cy="161925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1333500"/>
            <a:ext cx="1066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MARKETING PLAN ADMISSIONS 2027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81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Brand &amp; Growth Team   ·   Admissions 2027   ·   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4450" b="1" i="0">
                <a:solidFill>
                  <a:schemeClr val="tx1"/>
                </a:solidFill>
                <a:latin typeface="+mj-lt"/>
              </a:rPr>
              <a:t>Sunrise Public School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 and budget for Admissions 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1885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809750" y="2638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85725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9750" y="2647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809750" y="3400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5725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09750" y="3409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809750" y="4162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5725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09750" y="4171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809750" y="4924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85725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09750" y="4933950"/>
            <a:ext cx="634365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809750" y="5686425"/>
            <a:ext cx="96202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8025765" y="1885950"/>
            <a:ext cx="3404235" cy="3695700"/>
          </a:xfrm>
          <a:prstGeom prst="roundRect">
            <a:avLst>
              <a:gd name="adj" fmla="val 61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18282" y="3520440"/>
            <a:ext cx="1219201" cy="487680"/>
          </a:xfrm>
          <a:custGeom>
            <a:avLst/>
            <a:gdLst/>
            <a:ahLst/>
            <a:cxnLst/>
            <a:rect l="l" t="t" r="r" b="b"/>
            <a:pathLst>
              <a:path w="1219201" h="487680">
                <a:moveTo>
                  <a:pt x="0" y="487680"/>
                </a:moveTo>
                <a:lnTo>
                  <a:pt x="457200" y="0"/>
                </a:lnTo>
                <a:lnTo>
                  <a:pt x="731521" y="304800"/>
                </a:lnTo>
                <a:lnTo>
                  <a:pt x="883921" y="152400"/>
                </a:lnTo>
                <a:lnTo>
                  <a:pt x="1219201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41242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21015" y="4099560"/>
            <a:ext cx="321373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1,800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students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815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61010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board pass rate (sample)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0575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34350" y="2266950"/>
            <a:ext cx="31432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350" y="3695700"/>
            <a:ext cx="30670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clubs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7250" y="5372100"/>
            <a:ext cx="105727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SITUATION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57250" y="1885950"/>
            <a:ext cx="5210175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6680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14500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academics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Experienced teachers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9825" y="1885950"/>
            <a:ext cx="5210175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29375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350" b="1" i="0">
                <a:solidFill>
                  <a:schemeClr val="accent2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77075" y="20955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77075" y="24384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Dated website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Little social presence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7250" y="3943350"/>
            <a:ext cx="5210175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residential areas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Parent referrals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9825" y="3943350"/>
            <a:ext cx="5210175" cy="1905000"/>
          </a:xfrm>
          <a:prstGeom prst="roundRect">
            <a:avLst>
              <a:gd name="adj" fmla="val 11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29375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77075" y="4152900"/>
            <a:ext cx="4162425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77075" y="4495800"/>
            <a:ext cx="4162425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New international schools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Fee sensitivity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AUDIENCE</a:t>
            </a:r>
          </a:p>
        </p:txBody>
      </p:sp>
      <p:sp>
        <p:nvSpPr>
          <p:cNvPr id="4" name="Oval 3"/>
          <p:cNvSpPr/>
          <p:nvPr/>
        </p:nvSpPr>
        <p:spPr>
          <a:xfrm>
            <a:off x="159067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66687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2002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7660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7621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Parent of 5-year-old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34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FIRST ADMISSION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96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safety and good teachers.</a:t>
            </a:r>
          </a:p>
        </p:txBody>
      </p:sp>
      <p:sp>
        <p:nvSpPr>
          <p:cNvPr id="12" name="Oval 11"/>
          <p:cNvSpPr/>
          <p:nvPr/>
        </p:nvSpPr>
        <p:spPr>
          <a:xfrm>
            <a:off x="511492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9112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72452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9031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8637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5770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900" b="1" i="0">
                <a:solidFill>
                  <a:schemeClr val="tx1"/>
                </a:solidFill>
                <a:latin typeface="+mj-lt"/>
              </a:rPr>
              <a:t>Parent of class 8 student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5770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SWITCHING SCHOOLS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390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academics and sports.</a:t>
            </a:r>
          </a:p>
        </p:txBody>
      </p:sp>
      <p:sp>
        <p:nvSpPr>
          <p:cNvPr id="20" name="Oval 19"/>
          <p:cNvSpPr/>
          <p:nvPr/>
        </p:nvSpPr>
        <p:spPr>
          <a:xfrm>
            <a:off x="8639175" y="18097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15375" y="18859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487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145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106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819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Working parents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819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BUSY SCHEDULES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81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 transport and day care.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Where curious minds grow.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2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725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20396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Enquiries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admission enquiries.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7040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704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Diamond 10"/>
          <p:cNvSpPr/>
          <p:nvPr/>
        </p:nvSpPr>
        <p:spPr>
          <a:xfrm>
            <a:off x="48171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Visits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300 campus tours.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835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355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>
            <a:off x="843026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Reputation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4.6★ parent reviews.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857250" y="1885950"/>
          <a:ext cx="4863465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5508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083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83830" y="201930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55080" y="28117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083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83830" y="275463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354711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083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3830" y="348996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428244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083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83830" y="422529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50177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083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3830" y="4960620"/>
            <a:ext cx="355092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857250" y="3550158"/>
            <a:ext cx="1057275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85725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9" name="Oval 8"/>
          <p:cNvSpPr/>
          <p:nvPr/>
        </p:nvSpPr>
        <p:spPr>
          <a:xfrm>
            <a:off x="3500438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00438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0438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00438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3" name="Oval 12"/>
          <p:cNvSpPr/>
          <p:nvPr/>
        </p:nvSpPr>
        <p:spPr>
          <a:xfrm>
            <a:off x="6143625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143625" y="187375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43625" y="229285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3625" y="259765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7" name="Oval 16"/>
          <p:cNvSpPr/>
          <p:nvPr/>
        </p:nvSpPr>
        <p:spPr>
          <a:xfrm>
            <a:off x="8786812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86812" y="3835908"/>
            <a:ext cx="2414588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86812" y="4255008"/>
            <a:ext cx="2414588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86812" y="4559808"/>
            <a:ext cx="241458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857250" y="1885950"/>
            <a:ext cx="339725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54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7450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445000" y="1885950"/>
            <a:ext cx="339725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0315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3279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025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500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500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32750" y="1885950"/>
            <a:ext cx="3397250" cy="2456688"/>
          </a:xfrm>
          <a:prstGeom prst="roundRect">
            <a:avLst>
              <a:gd name="adj" fmla="val 852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909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05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80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327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27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57250" y="1885950"/>
          <a:ext cx="1057275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43187"/>
                <a:gridCol w="2643187"/>
                <a:gridCol w="2643187"/>
                <a:gridCol w="26431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7250" y="5162550"/>
            <a:ext cx="1057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7250" y="18859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26593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11150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7250" y="388493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337050"/>
            <a:ext cx="3171825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5110480"/>
            <a:ext cx="3171825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410075" y="1885950"/>
          <a:ext cx="7019925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57250" y="5657850"/>
            <a:ext cx="1057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5">
  <a:themeElements>
    <a:clrScheme name="Morphiq marketing-345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marketing-345">
      <a:majorFont>
        <a:latin typeface="Syne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Sunrise Public School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