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BREWHOUSE COFFEE CO.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BREWHOUSE COFFEE CO.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BREWHOUSE COFFEE CO.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BREWHOUSE COFFEE CO.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 rot="246972">
            <a:off x="10162537" y="4217741"/>
            <a:ext cx="171322" cy="1713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2439266">
            <a:off x="9676446" y="4026901"/>
            <a:ext cx="273350" cy="27335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 rot="4149245">
            <a:off x="9570807" y="1045685"/>
            <a:ext cx="366993" cy="366993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 rot="2253819">
            <a:off x="11220948" y="4753676"/>
            <a:ext cx="165422" cy="165422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3103992">
            <a:off x="10420142" y="1224947"/>
            <a:ext cx="302495" cy="302495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 rot="4313637">
            <a:off x="9611206" y="1488696"/>
            <a:ext cx="248866" cy="24886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4642291">
            <a:off x="10045009" y="2865381"/>
            <a:ext cx="198853" cy="198853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 rot="801904">
            <a:off x="8418558" y="713967"/>
            <a:ext cx="248782" cy="24878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4481479">
            <a:off x="9679225" y="3794942"/>
            <a:ext cx="344935" cy="3449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 rot="1980853">
            <a:off x="11359079" y="2758767"/>
            <a:ext cx="140909" cy="140909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517433">
            <a:off x="9492556" y="1049658"/>
            <a:ext cx="135759" cy="13575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822196">
            <a:off x="9120375" y="3910170"/>
            <a:ext cx="313279" cy="31327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3100456">
            <a:off x="10243646" y="3980468"/>
            <a:ext cx="287902" cy="287902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Diamond 16"/>
          <p:cNvSpPr/>
          <p:nvPr/>
        </p:nvSpPr>
        <p:spPr>
          <a:xfrm rot="4197994">
            <a:off x="9533651" y="4717362"/>
            <a:ext cx="325117" cy="325117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Isosceles Triangle 17"/>
          <p:cNvSpPr/>
          <p:nvPr/>
        </p:nvSpPr>
        <p:spPr>
          <a:xfrm rot="3435258">
            <a:off x="9072791" y="4982038"/>
            <a:ext cx="262768" cy="262768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806685">
            <a:off x="9864475" y="3215385"/>
            <a:ext cx="363232" cy="36323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2502556">
            <a:off x="10642947" y="2537157"/>
            <a:ext cx="341657" cy="34165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1294262">
            <a:off x="9656536" y="4287798"/>
            <a:ext cx="279050" cy="27905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4026688">
            <a:off x="9579206" y="1834001"/>
            <a:ext cx="139803" cy="139803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1154670">
            <a:off x="8088454" y="3202124"/>
            <a:ext cx="279705" cy="279705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911391">
            <a:off x="8038202" y="3782621"/>
            <a:ext cx="161642" cy="1616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3787568">
            <a:off x="10222646" y="1150968"/>
            <a:ext cx="343337" cy="343337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Diamond 25"/>
          <p:cNvSpPr/>
          <p:nvPr/>
        </p:nvSpPr>
        <p:spPr>
          <a:xfrm rot="4789428">
            <a:off x="10953484" y="3792231"/>
            <a:ext cx="259961" cy="259961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Diamond 26"/>
          <p:cNvSpPr/>
          <p:nvPr/>
        </p:nvSpPr>
        <p:spPr>
          <a:xfrm rot="4661361">
            <a:off x="10190711" y="1766961"/>
            <a:ext cx="326630" cy="326630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3618414">
            <a:off x="8056040" y="4788307"/>
            <a:ext cx="207853" cy="207853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773265">
            <a:off x="7941585" y="4303266"/>
            <a:ext cx="314860" cy="3148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Diamond 29"/>
          <p:cNvSpPr/>
          <p:nvPr/>
        </p:nvSpPr>
        <p:spPr>
          <a:xfrm rot="205755">
            <a:off x="10482358" y="3949548"/>
            <a:ext cx="253097" cy="253097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3183519">
            <a:off x="9945661" y="3885141"/>
            <a:ext cx="358571" cy="358571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1553520">
            <a:off x="9815543" y="3438065"/>
            <a:ext cx="243475" cy="2434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 rot="3469543">
            <a:off x="8367327" y="4087608"/>
            <a:ext cx="256114" cy="25611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5-Point Star 33"/>
          <p:cNvSpPr/>
          <p:nvPr/>
        </p:nvSpPr>
        <p:spPr>
          <a:xfrm rot="3512238">
            <a:off x="9700105" y="1679504"/>
            <a:ext cx="250034" cy="250034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Diamond 34"/>
          <p:cNvSpPr/>
          <p:nvPr/>
        </p:nvSpPr>
        <p:spPr>
          <a:xfrm rot="296641">
            <a:off x="10312890" y="813980"/>
            <a:ext cx="378794" cy="378794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176177">
            <a:off x="8339180" y="2079822"/>
            <a:ext cx="194600" cy="194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 rot="4779145">
            <a:off x="10229863" y="2710175"/>
            <a:ext cx="268220" cy="2682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602726" y="2170811"/>
            <a:ext cx="1659128" cy="1659128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9" name="Connector 38"/>
          <p:cNvCxnSpPr/>
          <p:nvPr/>
        </p:nvCxnSpPr>
        <p:spPr>
          <a:xfrm>
            <a:off x="685800" y="5410200"/>
            <a:ext cx="108204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40" name="TextBox 39"/>
          <p:cNvSpPr txBox="1"/>
          <p:nvPr/>
        </p:nvSpPr>
        <p:spPr>
          <a:xfrm>
            <a:off x="685800" y="685800"/>
            <a:ext cx="6311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MARKETING PLAN Q3–Q4 2026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58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2926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2926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Q3–Q4 2026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994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VERSION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8994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750"/>
            <a:ext cx="63119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4900" b="1" i="0">
                <a:solidFill>
                  <a:schemeClr val="tx1"/>
                </a:solidFill>
                <a:latin typeface="+mj-lt"/>
              </a:rPr>
              <a:t>Brewhouse Coffee Co.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95122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Strategy, channels and budget for Q3–Q4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809750"/>
            <a:ext cx="34544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68800" y="1809750"/>
            <a:ext cx="34544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051800" y="1809750"/>
            <a:ext cx="34544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85800" y="3981450"/>
            <a:ext cx="34544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368800" y="3981450"/>
            <a:ext cx="34544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SITUATION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cafés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4.5★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rating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loyalty members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SITUATION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334000" cy="1981200"/>
          </a:xfrm>
          <a:prstGeom prst="roundRect">
            <a:avLst>
              <a:gd name="adj" fmla="val 105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30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30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Great coffee, cosy spaces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regulars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809750"/>
            <a:ext cx="5334000" cy="1981200"/>
          </a:xfrm>
          <a:prstGeom prst="roundRect">
            <a:avLst>
              <a:gd name="adj" fmla="val 105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9621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193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3622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Weekday afternoons are quiet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Limited delivery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943350"/>
            <a:ext cx="5334000" cy="1981200"/>
          </a:xfrm>
          <a:prstGeom prst="roundRect">
            <a:avLst>
              <a:gd name="adj" fmla="val 105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430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30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Remote workers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Office catering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943350"/>
            <a:ext cx="5334000" cy="1981200"/>
          </a:xfrm>
          <a:prstGeom prst="roundRect">
            <a:avLst>
              <a:gd name="adj" fmla="val 105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862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86250" cy="1314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Chain discounts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milk prices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AUDIENCE</a:t>
            </a:r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Aditya, 28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REMOTE WORKER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Wi-Fi and good coffee.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Sneha, 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STUDENT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Meets friends on weekends.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Office manager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CORPORATE BUYER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Orders for meetings.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Your third place, every day.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Campaign idea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STRATEGY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19926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Footfall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+20% weekday traffic.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4381500" y="19926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15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10% of sales.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8077200" y="19926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772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Loyalty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45% members.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CHANNELS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76606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67081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0891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53187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4366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47472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29768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2024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24053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12408" y="506349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98158" y="496824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1158" y="500634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BRAND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BUDGET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MEASUREMENT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346">
  <a:themeElements>
    <a:clrScheme name="Morphiq marketing-346">
      <a:dk1>
        <a:srgbClr val="1E1B33"/>
      </a:dk1>
      <a:lt1>
        <a:srgbClr val="F7F5FF"/>
      </a:lt1>
      <a:dk2>
        <a:srgbClr val="5B5675"/>
      </a:dk2>
      <a:lt2>
        <a:srgbClr val="E9E4FF"/>
      </a:lt2>
      <a:accent1>
        <a:srgbClr val="6C4CF1"/>
      </a:accent1>
      <a:accent2>
        <a:srgbClr val="F25C9B"/>
      </a:accent2>
      <a:accent3>
        <a:srgbClr val="16BFA5"/>
      </a:accent3>
      <a:accent4>
        <a:srgbClr val="FFB648"/>
      </a:accent4>
      <a:accent5>
        <a:srgbClr val="DED7FC"/>
      </a:accent5>
      <a:accent6>
        <a:srgbClr val="D4D2DE"/>
      </a:accent6>
      <a:hlink>
        <a:srgbClr val="6C4CF1"/>
      </a:hlink>
      <a:folHlink>
        <a:srgbClr val="F25C9B"/>
      </a:folHlink>
    </a:clrScheme>
    <a:fontScheme name="Morphiq marketing-346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Brewhouse Coffee Co.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