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09750"/>
            <a:ext cx="107251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85800" y="685800"/>
            <a:ext cx="10820400" cy="5486400"/>
          </a:xfrm>
          <a:prstGeom prst="roundRect">
            <a:avLst>
              <a:gd name="adj" fmla="val 277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4024020">
            <a:off x="7882342" y="2145299"/>
            <a:ext cx="304047" cy="304047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3784838">
            <a:off x="10835614" y="4976364"/>
            <a:ext cx="165873" cy="16587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796879">
            <a:off x="8822420" y="1999554"/>
            <a:ext cx="341414" cy="34141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316115">
            <a:off x="9022107" y="2059155"/>
            <a:ext cx="288755" cy="28875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1659331">
            <a:off x="9805701" y="3473137"/>
            <a:ext cx="315394" cy="315394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3761081">
            <a:off x="9591153" y="1713179"/>
            <a:ext cx="270518" cy="270518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4433538">
            <a:off x="9321301" y="2252444"/>
            <a:ext cx="344058" cy="34405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904726">
            <a:off x="7407441" y="4741686"/>
            <a:ext cx="266892" cy="266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1865462">
            <a:off x="9169644" y="2554594"/>
            <a:ext cx="134062" cy="1340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2964297">
            <a:off x="9900056" y="4300948"/>
            <a:ext cx="165910" cy="16591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5143155">
            <a:off x="10396296" y="1474543"/>
            <a:ext cx="322212" cy="32221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784687">
            <a:off x="10491010" y="1486374"/>
            <a:ext cx="210795" cy="21079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5031113">
            <a:off x="10486398" y="5017624"/>
            <a:ext cx="367667" cy="3676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1151844">
            <a:off x="9887871" y="2433748"/>
            <a:ext cx="342733" cy="34273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911028">
            <a:off x="10568601" y="4045928"/>
            <a:ext cx="174823" cy="17482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 rot="3148058">
            <a:off x="7822407" y="2438015"/>
            <a:ext cx="317920" cy="317920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 rot="90397">
            <a:off x="8084124" y="4156596"/>
            <a:ext cx="222269" cy="22226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3124790">
            <a:off x="8790091" y="4024983"/>
            <a:ext cx="321021" cy="32102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1994851">
            <a:off x="10731449" y="4461952"/>
            <a:ext cx="281755" cy="28175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141733">
            <a:off x="9072763" y="3384253"/>
            <a:ext cx="355921" cy="35592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380187">
            <a:off x="9171860" y="2063093"/>
            <a:ext cx="232083" cy="2320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1208198">
            <a:off x="9911260" y="2814144"/>
            <a:ext cx="310678" cy="310678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1433138">
            <a:off x="8277679" y="2057199"/>
            <a:ext cx="337595" cy="33759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846655">
            <a:off x="8261894" y="1421708"/>
            <a:ext cx="151412" cy="151412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3651207">
            <a:off x="9141396" y="2696818"/>
            <a:ext cx="353375" cy="3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 rot="3357034">
            <a:off x="9502862" y="1145842"/>
            <a:ext cx="213556" cy="21355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5-Point Star 30"/>
          <p:cNvSpPr/>
          <p:nvPr/>
        </p:nvSpPr>
        <p:spPr>
          <a:xfrm rot="5149867">
            <a:off x="9625145" y="2750627"/>
            <a:ext cx="175458" cy="175458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970321">
            <a:off x="7730628" y="1338526"/>
            <a:ext cx="313874" cy="3138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3547875">
            <a:off x="10416843" y="3537961"/>
            <a:ext cx="159224" cy="1592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5-Point Star 33"/>
          <p:cNvSpPr/>
          <p:nvPr/>
        </p:nvSpPr>
        <p:spPr>
          <a:xfrm rot="1975767">
            <a:off x="9644271" y="4351897"/>
            <a:ext cx="251133" cy="25113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2755723">
            <a:off x="9655784" y="1365652"/>
            <a:ext cx="289449" cy="28944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620968">
            <a:off x="9403840" y="1845098"/>
            <a:ext cx="315878" cy="31587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2970999">
            <a:off x="7492157" y="2328100"/>
            <a:ext cx="266993" cy="2669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5-Point Star 37"/>
          <p:cNvSpPr/>
          <p:nvPr/>
        </p:nvSpPr>
        <p:spPr>
          <a:xfrm rot="2069070">
            <a:off x="10476813" y="2199991"/>
            <a:ext cx="240853" cy="24085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458200" y="2667000"/>
            <a:ext cx="1524000" cy="15240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MARKETING PLAN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Brand &amp; Growth Team   ·   2026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bg1"/>
                </a:solidFill>
                <a:latin typeface="+mj-lt"/>
              </a:rPr>
              <a:t>Peak Protein Bars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3550" y="1809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3550" y="2562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05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3550" y="2571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3550" y="3324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8105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3333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33550" y="4086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8105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3550" y="4095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33550" y="4848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8105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4857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33550" y="5610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50149" y="1809750"/>
            <a:ext cx="3456051" cy="3695700"/>
          </a:xfrm>
          <a:prstGeom prst="roundRect">
            <a:avLst>
              <a:gd name="adj" fmla="val 22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68575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91535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45399" y="4023360"/>
            <a:ext cx="326555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050" y="1809750"/>
            <a:ext cx="342265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50" y="2095500"/>
            <a:ext cx="28892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750" y="3755136"/>
            <a:ext cx="28892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flavours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2300" y="1809750"/>
            <a:ext cx="342265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99000" y="2095500"/>
            <a:ext cx="28892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2,400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9000" y="3755136"/>
            <a:ext cx="28892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83550" y="1809750"/>
            <a:ext cx="342265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50250" y="2095500"/>
            <a:ext cx="28892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0250" y="3755136"/>
            <a:ext cx="28892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5355336"/>
            <a:ext cx="107251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050" y="18097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20193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3622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High protein, clean label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gym partnerships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9825" y="18097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9375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7075" y="20193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23622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Premium price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Limited flavours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050" y="39433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1529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4958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Fitness boom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9825" y="39433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7075" y="41529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4958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Imported brands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539875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616075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49475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15260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11325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943350"/>
            <a:ext cx="34226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Rohit, 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286250"/>
            <a:ext cx="34226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GYM-GOER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4591050"/>
            <a:ext cx="327025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protein on the go.</a:t>
            </a:r>
          </a:p>
        </p:txBody>
      </p:sp>
      <p:sp>
        <p:nvSpPr>
          <p:cNvPr id="12" name="Oval 11"/>
          <p:cNvSpPr/>
          <p:nvPr/>
        </p:nvSpPr>
        <p:spPr>
          <a:xfrm>
            <a:off x="5114925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91125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724525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90310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86375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2300" y="3943350"/>
            <a:ext cx="34226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Isha, 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2300" y="4286250"/>
            <a:ext cx="34226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8500" y="4591050"/>
            <a:ext cx="327025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healthy snack.</a:t>
            </a:r>
          </a:p>
        </p:txBody>
      </p:sp>
      <p:sp>
        <p:nvSpPr>
          <p:cNvPr id="20" name="Oval 19"/>
          <p:cNvSpPr/>
          <p:nvPr/>
        </p:nvSpPr>
        <p:spPr>
          <a:xfrm>
            <a:off x="8689975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66175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99575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65360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61425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7350" y="3943350"/>
            <a:ext cx="34226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Varun, 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7350" y="4286250"/>
            <a:ext cx="34226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ATHLETE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83550" y="4591050"/>
            <a:ext cx="327025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Budget-conscious.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Real fuel for real effort.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STRATEGY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1050" y="1916430"/>
            <a:ext cx="3397250" cy="3810000"/>
          </a:xfrm>
          <a:prstGeom prst="roundRect">
            <a:avLst>
              <a:gd name="adj" fmla="val 22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4775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 lakh free samples.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45000" y="1916430"/>
            <a:ext cx="3397250" cy="3810000"/>
          </a:xfrm>
          <a:prstGeom prst="roundRect">
            <a:avLst>
              <a:gd name="adj" fmla="val 22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7117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117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170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170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5,000 outlets.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8950" y="1916430"/>
            <a:ext cx="3397250" cy="3810000"/>
          </a:xfrm>
          <a:prstGeom prst="roundRect">
            <a:avLst>
              <a:gd name="adj" fmla="val 22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7565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65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6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56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Subscription box.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81050" y="1809750"/>
          <a:ext cx="4933569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5812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387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6878" y="1943100"/>
            <a:ext cx="362407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812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387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86878" y="2708910"/>
            <a:ext cx="362407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812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387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6878" y="3474720"/>
            <a:ext cx="362407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812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387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6878" y="4240530"/>
            <a:ext cx="362407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812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387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6878" y="5006340"/>
            <a:ext cx="362407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781050" y="2000250"/>
            <a:ext cx="27384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00250"/>
            <a:ext cx="21097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048000"/>
            <a:ext cx="24526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638550"/>
            <a:ext cx="2452688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62338" y="2000250"/>
            <a:ext cx="27384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86188" y="2000250"/>
            <a:ext cx="21097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8538" y="3048000"/>
            <a:ext cx="24526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8538" y="3638550"/>
            <a:ext cx="2452688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143625" y="2000250"/>
            <a:ext cx="27384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2000250"/>
            <a:ext cx="21097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3048000"/>
            <a:ext cx="24526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3638550"/>
            <a:ext cx="2452688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24912" y="2000250"/>
            <a:ext cx="27384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8762" y="2000250"/>
            <a:ext cx="21097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01112" y="3048000"/>
            <a:ext cx="24526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01112" y="3638550"/>
            <a:ext cx="2452688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81050" y="1809750"/>
            <a:ext cx="344805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4381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70151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419600" y="1809750"/>
            <a:ext cx="344805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8236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4006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85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60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8150" y="1809750"/>
            <a:ext cx="344805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2091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861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340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815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815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81050" y="1809750"/>
          <a:ext cx="107251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81287"/>
                <a:gridCol w="2681287"/>
                <a:gridCol w="2681287"/>
                <a:gridCol w="26812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050" y="5086350"/>
            <a:ext cx="10725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8105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" y="180975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" y="261366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308610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89001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436245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516636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79595" y="1809750"/>
          <a:ext cx="7126605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227780">
            <a:off x="9702955" y="5757095"/>
            <a:ext cx="245268" cy="245268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4184831">
            <a:off x="11717416" y="4493825"/>
            <a:ext cx="346937" cy="346937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808125">
            <a:off x="7626556" y="1183835"/>
            <a:ext cx="236671" cy="23667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2354183">
            <a:off x="7304949" y="1589175"/>
            <a:ext cx="318939" cy="31893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605833">
            <a:off x="9146736" y="2614299"/>
            <a:ext cx="345416" cy="345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5361317">
            <a:off x="7375529" y="289923"/>
            <a:ext cx="293428" cy="293428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3052053">
            <a:off x="10926990" y="6064325"/>
            <a:ext cx="359045" cy="35904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813632">
            <a:off x="11626391" y="1739099"/>
            <a:ext cx="338438" cy="338438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704671">
            <a:off x="11502207" y="4361355"/>
            <a:ext cx="379262" cy="3792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3887821">
            <a:off x="9255140" y="445986"/>
            <a:ext cx="191612" cy="19161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4285606">
            <a:off x="7613869" y="4631945"/>
            <a:ext cx="221162" cy="22116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4572304">
            <a:off x="10837444" y="1154172"/>
            <a:ext cx="145235" cy="14523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4201883">
            <a:off x="11491436" y="3673704"/>
            <a:ext cx="329458" cy="3294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3663955">
            <a:off x="11749751" y="5882901"/>
            <a:ext cx="197096" cy="197096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3291943">
            <a:off x="6949422" y="1152934"/>
            <a:ext cx="140854" cy="14085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3026003">
            <a:off x="8270253" y="3775208"/>
            <a:ext cx="156304" cy="156304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679412">
            <a:off x="9367136" y="405207"/>
            <a:ext cx="250363" cy="2503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3909645">
            <a:off x="10244769" y="4678320"/>
            <a:ext cx="145359" cy="14535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4503813">
            <a:off x="9108164" y="4423284"/>
            <a:ext cx="275644" cy="275644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341683">
            <a:off x="10027456" y="4260049"/>
            <a:ext cx="363941" cy="36394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30357">
            <a:off x="9548681" y="1283823"/>
            <a:ext cx="264398" cy="264398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19227">
            <a:off x="10195517" y="1733730"/>
            <a:ext cx="237289" cy="23728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789321">
            <a:off x="9272972" y="508193"/>
            <a:ext cx="224656" cy="22465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690152">
            <a:off x="7584247" y="5483089"/>
            <a:ext cx="289190" cy="28919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3725583">
            <a:off x="10297530" y="456853"/>
            <a:ext cx="361660" cy="36166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4533877">
            <a:off x="10913551" y="2720288"/>
            <a:ext cx="322951" cy="32295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5209959">
            <a:off x="11364579" y="2054063"/>
            <a:ext cx="309011" cy="30901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5365790">
            <a:off x="9476049" y="6353662"/>
            <a:ext cx="184717" cy="18471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299400">
            <a:off x="11398403" y="936962"/>
            <a:ext cx="150886" cy="15088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95493">
            <a:off x="7964369" y="1668492"/>
            <a:ext cx="255710" cy="2557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193372">
            <a:off x="8180991" y="2272089"/>
            <a:ext cx="375914" cy="37591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5-Point Star 35"/>
          <p:cNvSpPr/>
          <p:nvPr/>
        </p:nvSpPr>
        <p:spPr>
          <a:xfrm rot="5091228">
            <a:off x="9213922" y="4828053"/>
            <a:ext cx="282928" cy="282928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2688818">
            <a:off x="11257420" y="3745380"/>
            <a:ext cx="262054" cy="26205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702153">
            <a:off x="9492242" y="5409813"/>
            <a:ext cx="292060" cy="292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8">
  <a:themeElements>
    <a:clrScheme name="Morphiq marketing-348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marketing-348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Peak Protein Bars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