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_rels/chart8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8.xlsx"/></Relationships>
</file>

<file path=ppt/charts/_rels/chart9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9.xlsx"/></Relationships>
</file>

<file path=ppt/charts/_rels/chart10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Instagram &amp; Reels</c:v>
                </c:pt>
                <c:pt idx="1">
                  <c:v>Search ads</c:v>
                </c:pt>
                <c:pt idx="2">
                  <c:v>Influencers</c:v>
                </c:pt>
                <c:pt idx="3">
                  <c:v>Email &amp; WhatsApp</c:v>
                </c:pt>
                <c:pt idx="4">
                  <c:v>Offline events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22</c:v>
                </c:pt>
                <c:pt idx="2">
                  <c:v>20</c:v>
                </c:pt>
                <c:pt idx="3">
                  <c:v>14</c:v>
                </c:pt>
                <c:pt idx="4">
                  <c:v>12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New customers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1200</c:v>
                </c:pt>
                <c:pt idx="1">
                  <c:v>2100</c:v>
                </c:pt>
                <c:pt idx="2">
                  <c:v>3300</c:v>
                </c:pt>
                <c:pt idx="3">
                  <c:v>4500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MARKETING PLAYBOOK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MARKETING PLAYBOOK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MARKETING PLAYBOOK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0965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7442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ANNUAL MARKETING PLAYBOOK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8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9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0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839907" y="3587367"/>
            <a:ext cx="2283324" cy="2283324"/>
          </a:xfrm>
          <a:prstGeom prst="ellipse">
            <a:avLst/>
          </a:prstGeom>
          <a:solidFill>
            <a:schemeClr val="accent1">
              <a:alpha val="78729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771356" y="2552931"/>
            <a:ext cx="2037990" cy="2037990"/>
          </a:xfrm>
          <a:prstGeom prst="ellipse">
            <a:avLst/>
          </a:prstGeom>
          <a:solidFill>
            <a:schemeClr val="accent2">
              <a:alpha val="56455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569301" y="3360234"/>
            <a:ext cx="2264378" cy="2264378"/>
          </a:xfrm>
          <a:prstGeom prst="ellipse">
            <a:avLst/>
          </a:prstGeom>
          <a:solidFill>
            <a:schemeClr val="accent3">
              <a:alpha val="822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872253" y="2397246"/>
            <a:ext cx="1668970" cy="1668970"/>
          </a:xfrm>
          <a:prstGeom prst="ellipse">
            <a:avLst/>
          </a:prstGeom>
          <a:solidFill>
            <a:schemeClr val="accent4">
              <a:alpha val="79014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706329" y="1963763"/>
            <a:ext cx="2462557" cy="2462557"/>
          </a:xfrm>
          <a:prstGeom prst="ellipse">
            <a:avLst/>
          </a:prstGeom>
          <a:solidFill>
            <a:schemeClr val="accent1">
              <a:alpha val="61857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MARKETING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67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MODULES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67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EDITION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300" b="0" i="0">
                <a:solidFill>
                  <a:schemeClr val="tx1"/>
                </a:solidFill>
                <a:latin typeface="+mj-lt"/>
              </a:rPr>
              <a:t>Annual Marketing Playbook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Strategy, channels, budgets and calendars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Brewhouse Coffee Co. — Marketing Plan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FitFuel Snacks — Marketing Plan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Peak Protein Bars — Marketing Plan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Urban Threads — Marketing Plan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TextBox 15"/>
          <p:cNvSpPr txBox="1"/>
          <p:nvPr/>
        </p:nvSpPr>
        <p:spPr>
          <a:xfrm>
            <a:off x="762000" y="4933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14500" y="4933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Gramin Organic Foods — Marketing Plan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714500" y="5686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Image placeholder (right-click &gt; Format Shape &gt; Picture fill)"/>
          <p:cNvSpPr/>
          <p:nvPr/>
        </p:nvSpPr>
        <p:spPr>
          <a:xfrm>
            <a:off x="7993380" y="1885950"/>
            <a:ext cx="3436620" cy="3695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102090" y="3520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925050" y="3276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88630" y="4099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4852243" y="-137248"/>
            <a:ext cx="3799356" cy="3799356"/>
          </a:xfrm>
          <a:prstGeom prst="ellipse">
            <a:avLst/>
          </a:prstGeom>
          <a:solidFill>
            <a:schemeClr val="accent1">
              <a:alpha val="55125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945814" y="242091"/>
            <a:ext cx="2812094" cy="2812094"/>
          </a:xfrm>
          <a:prstGeom prst="ellipse">
            <a:avLst/>
          </a:prstGeom>
          <a:solidFill>
            <a:schemeClr val="accent2">
              <a:alpha val="67206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039743" y="565541"/>
            <a:ext cx="2190013" cy="2190013"/>
          </a:xfrm>
          <a:prstGeom prst="ellipse">
            <a:avLst/>
          </a:prstGeom>
          <a:solidFill>
            <a:schemeClr val="accent3">
              <a:alpha val="65315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331557" y="-1103653"/>
            <a:ext cx="2373485" cy="2373485"/>
          </a:xfrm>
          <a:prstGeom prst="ellipse">
            <a:avLst/>
          </a:prstGeom>
          <a:solidFill>
            <a:schemeClr val="accent4">
              <a:alpha val="71227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863451" y="4013143"/>
            <a:ext cx="3082832" cy="3082832"/>
          </a:xfrm>
          <a:prstGeom prst="ellipse">
            <a:avLst/>
          </a:prstGeom>
          <a:solidFill>
            <a:schemeClr val="accent1">
              <a:alpha val="69191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550" b="0" i="0">
                <a:solidFill>
                  <a:schemeClr val="tx1"/>
                </a:solidFill>
                <a:latin typeface="+mj-lt"/>
              </a:rPr>
              <a:t>Brewhouse Coffee Co. — Marketing Plan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Strategy, channels and budget for Q3–Q4 2026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Plan 1 · Brewhouse Coffee Co. — Marketing Plan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1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cafés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4.5★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rating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31%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loyalty members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1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2578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92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192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Great coffee, cosy spaces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Loyal regulars</a:t>
            </a:r>
          </a:p>
        </p:txBody>
      </p:sp>
      <p:sp>
        <p:nvSpPr>
          <p:cNvPr id="8" name="Rectangle 7"/>
          <p:cNvSpPr/>
          <p:nvPr/>
        </p:nvSpPr>
        <p:spPr>
          <a:xfrm>
            <a:off x="6172200" y="1885950"/>
            <a:ext cx="52578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Weekday afternoons are quiet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Limited delivery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3943350"/>
            <a:ext cx="52578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715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192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192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Remote workers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Office catering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3943350"/>
            <a:ext cx="52578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Chain discounts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Rising milk prices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1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Aditya, 28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REMOTE WORKER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Needs Wi-Fi and good coffee.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Sneha, 21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STUDENT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Meets friends on weekends.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Office manager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CORPORATE BUYER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Orders for meetings.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1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Footfall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+20% weekday traffic.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Delivery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10% of sales.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Loyalty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45% members.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Marketing objectives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1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09360" y="20764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60" y="281178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7165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75463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354711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4518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48996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09360" y="428244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5110" y="41871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8110" y="422529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09360" y="501777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95110" y="49225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38110" y="496062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1</a:t>
            </a:r>
          </a:p>
        </p:txBody>
      </p:sp>
      <p:sp>
        <p:nvSpPr>
          <p:cNvPr id="4" name="Pentagon 3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8" name="Chevron 7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6" name="Chevron 15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1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6593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reach vs last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11150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2.5%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88493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conversion 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3370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₹180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51104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cost per acquisition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43400" y="1885950"/>
          <a:ext cx="708660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KPIs and targets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614301" y="-1375873"/>
            <a:ext cx="4020797" cy="4020797"/>
          </a:xfrm>
          <a:prstGeom prst="ellipse">
            <a:avLst/>
          </a:prstGeom>
          <a:solidFill>
            <a:schemeClr val="accent1">
              <a:alpha val="80716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697970" y="238242"/>
            <a:ext cx="3287079" cy="3287079"/>
          </a:xfrm>
          <a:prstGeom prst="ellipse">
            <a:avLst/>
          </a:prstGeom>
          <a:solidFill>
            <a:schemeClr val="accent2">
              <a:alpha val="84667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849520" y="-642257"/>
            <a:ext cx="2928153" cy="2928153"/>
          </a:xfrm>
          <a:prstGeom prst="ellipse">
            <a:avLst/>
          </a:prstGeom>
          <a:solidFill>
            <a:schemeClr val="accent3">
              <a:alpha val="7135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4801146" y="1153945"/>
            <a:ext cx="2933522" cy="2933522"/>
          </a:xfrm>
          <a:prstGeom prst="ellipse">
            <a:avLst/>
          </a:prstGeom>
          <a:solidFill>
            <a:schemeClr val="accent4">
              <a:alpha val="84911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595568" y="1906441"/>
            <a:ext cx="2217528" cy="2217528"/>
          </a:xfrm>
          <a:prstGeom prst="ellipse">
            <a:avLst/>
          </a:prstGeom>
          <a:solidFill>
            <a:schemeClr val="accent1">
              <a:alpha val="56135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500" b="0" i="0">
                <a:solidFill>
                  <a:schemeClr val="tx1"/>
                </a:solidFill>
                <a:latin typeface="+mj-lt"/>
              </a:rPr>
              <a:t>FitFuel Snacks — Marketing Plan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Strategy, channels and budget for 2026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Plan 2 · FitFuel Snacks — Marketing Plan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2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₹1.2 Cr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annual revenue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9%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online share of sales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260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retail outlets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2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2578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92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192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High-protein recipes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Clean labels</a:t>
            </a:r>
          </a:p>
        </p:txBody>
      </p:sp>
      <p:sp>
        <p:nvSpPr>
          <p:cNvPr id="8" name="Rectangle 7"/>
          <p:cNvSpPr/>
          <p:nvPr/>
        </p:nvSpPr>
        <p:spPr>
          <a:xfrm>
            <a:off x="6172200" y="1885950"/>
            <a:ext cx="52578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Low brand recall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Few flavours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3943350"/>
            <a:ext cx="52578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715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192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192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Gym and campus tie-ups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Quick-commerce growth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3943350"/>
            <a:ext cx="52578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Copycat products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Price-sensitive buyers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2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Aditya, 22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COLLEGE ATHLETE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Needs quick protein between classes and training.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Pooja, 29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BUSY PROFESSIONAL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healthy snacks at her desk.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Sameer, 45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HEALTH-CONSCIOUS PARENT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Reads every label before buying.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2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Recall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Double unaided brand recall.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Online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Grow online share to 20%.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Trial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5 lakh free samples via gyms.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Marketing objectives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2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09360" y="20764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60" y="281178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7165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75463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354711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4518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48996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09360" y="428244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5110" y="41871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8110" y="422529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09360" y="501777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95110" y="49225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38110" y="496062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2</a:t>
            </a:r>
          </a:p>
        </p:txBody>
      </p:sp>
      <p:sp>
        <p:nvSpPr>
          <p:cNvPr id="4" name="Pentagon 3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8" name="Chevron 7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6" name="Chevron 15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2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2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6593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reach vs last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11150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2.5%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88493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conversion 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3370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₹180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51104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cost per acquisition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43400" y="1885950"/>
          <a:ext cx="708660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KPIs and targets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729178" y="2039813"/>
            <a:ext cx="2234817" cy="2234817"/>
          </a:xfrm>
          <a:prstGeom prst="ellipse">
            <a:avLst/>
          </a:prstGeom>
          <a:solidFill>
            <a:schemeClr val="accent1">
              <a:alpha val="55663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894733" y="945054"/>
            <a:ext cx="3276918" cy="3276918"/>
          </a:xfrm>
          <a:prstGeom prst="ellipse">
            <a:avLst/>
          </a:prstGeom>
          <a:solidFill>
            <a:schemeClr val="accent2">
              <a:alpha val="79998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849303" y="3996545"/>
            <a:ext cx="2298554" cy="2298554"/>
          </a:xfrm>
          <a:prstGeom prst="ellipse">
            <a:avLst/>
          </a:prstGeom>
          <a:solidFill>
            <a:schemeClr val="accent3">
              <a:alpha val="66217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672132" y="1186996"/>
            <a:ext cx="2282336" cy="2282336"/>
          </a:xfrm>
          <a:prstGeom prst="ellipse">
            <a:avLst/>
          </a:prstGeom>
          <a:solidFill>
            <a:schemeClr val="accent4">
              <a:alpha val="75883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844115" y="2940884"/>
            <a:ext cx="3176278" cy="3176278"/>
          </a:xfrm>
          <a:prstGeom prst="ellipse">
            <a:avLst/>
          </a:prstGeom>
          <a:solidFill>
            <a:schemeClr val="accent1">
              <a:alpha val="77491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100" b="0" i="0">
                <a:solidFill>
                  <a:schemeClr val="tx1"/>
                </a:solidFill>
                <a:latin typeface="+mj-lt"/>
              </a:rPr>
              <a:t>Peak Protein Bars — Marketing Plan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Strategy, channels and budget for 2026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Plan 3 · Peak Protein Bars — Marketing Plan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3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flavours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2,400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retail outlets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online share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3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2578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92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192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High protein, clean label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Strong gym partnerships</a:t>
            </a:r>
          </a:p>
        </p:txBody>
      </p:sp>
      <p:sp>
        <p:nvSpPr>
          <p:cNvPr id="8" name="Rectangle 7"/>
          <p:cNvSpPr/>
          <p:nvPr/>
        </p:nvSpPr>
        <p:spPr>
          <a:xfrm>
            <a:off x="6172200" y="1885950"/>
            <a:ext cx="52578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Premium price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Limited flavours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3943350"/>
            <a:ext cx="52578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715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192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192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Fitness boom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Quick-commerce growth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3943350"/>
            <a:ext cx="52578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Imported brands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Copycat products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3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Rohit, 25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GYM-GOER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Needs protein on the go.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Isha, 30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BUSY PROFESSIONAL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a healthy snack.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Varun, 19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STUDENT ATHLETE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Budget-conscious.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3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Trial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1 lakh free samples.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Distribution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5,000 outlets.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Loyalty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Subscription box.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Marketing objectives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3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09360" y="20764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60" y="281178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7165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75463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354711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4518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48996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09360" y="428244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5110" y="41871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8110" y="422529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09360" y="501777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95110" y="49225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38110" y="496062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3</a:t>
            </a:r>
          </a:p>
        </p:txBody>
      </p:sp>
      <p:sp>
        <p:nvSpPr>
          <p:cNvPr id="4" name="Pentagon 3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8" name="Chevron 7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6" name="Chevron 15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3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3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6593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reach vs last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11150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2.5%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88493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conversion 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3370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₹180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51104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cost per acquisition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43400" y="1885950"/>
          <a:ext cx="708660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KPIs and targets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351142" y="2616875"/>
            <a:ext cx="4247450" cy="4247450"/>
          </a:xfrm>
          <a:prstGeom prst="ellipse">
            <a:avLst/>
          </a:prstGeom>
          <a:solidFill>
            <a:schemeClr val="accent1">
              <a:alpha val="81441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778495" y="3734979"/>
            <a:ext cx="2387362" cy="2387362"/>
          </a:xfrm>
          <a:prstGeom prst="ellipse">
            <a:avLst/>
          </a:prstGeom>
          <a:solidFill>
            <a:schemeClr val="accent2">
              <a:alpha val="80927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563322" y="-445397"/>
            <a:ext cx="2703204" cy="2703204"/>
          </a:xfrm>
          <a:prstGeom prst="ellipse">
            <a:avLst/>
          </a:prstGeom>
          <a:solidFill>
            <a:schemeClr val="accent3">
              <a:alpha val="60928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767797" y="-321037"/>
            <a:ext cx="2207535" cy="2207535"/>
          </a:xfrm>
          <a:prstGeom prst="ellipse">
            <a:avLst/>
          </a:prstGeom>
          <a:solidFill>
            <a:schemeClr val="accent4">
              <a:alpha val="81653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668006" y="1501316"/>
            <a:ext cx="3605561" cy="3605561"/>
          </a:xfrm>
          <a:prstGeom prst="ellipse">
            <a:avLst/>
          </a:prstGeom>
          <a:solidFill>
            <a:schemeClr val="accent1">
              <a:alpha val="6139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350" b="0" i="0">
                <a:solidFill>
                  <a:schemeClr val="tx1"/>
                </a:solidFill>
                <a:latin typeface="+mj-lt"/>
              </a:rPr>
              <a:t>Urban Threads — Marketing Plan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Strategy, channels and budget for FY 2026–27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Plan 4 · Urban Threads — Marketing Plan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4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85K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Instagram followers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3.1%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site conversion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12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 shipped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4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2578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92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192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Distinctive prints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Fast design cycles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172200" y="1885950"/>
            <a:ext cx="52578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Low brand awareness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Few offline stores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3943350"/>
            <a:ext cx="52578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715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192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192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Festive season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College collaborations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3943350"/>
            <a:ext cx="52578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Fast-fashion giants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Rising cotton prices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4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Ananya, 22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COLLEGE STUDENT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trendy, affordable outfits.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Karan, 27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YOUNG PROFESSIONAL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Looks for smart casuals.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Megha, 34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GIFT BUYER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Buys festive gifts online.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4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Awareness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Double social reach.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Conversion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Lift conversion to 4%.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Retention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30% repeat buyers.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Marketing objectives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4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09360" y="20764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60" y="281178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7165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75463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354711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4518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48996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09360" y="428244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5110" y="41871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8110" y="422529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09360" y="501777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95110" y="49225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38110" y="496062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4</a:t>
            </a:r>
          </a:p>
        </p:txBody>
      </p:sp>
      <p:sp>
        <p:nvSpPr>
          <p:cNvPr id="4" name="Pentagon 3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8" name="Chevron 7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6" name="Chevron 15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4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4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6593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reach vs last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11150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2.5%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88493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conversion 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3370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₹180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51104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cost per acquisition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43400" y="1885950"/>
          <a:ext cx="708660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KPIs and targets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5976277" y="803613"/>
            <a:ext cx="4026085" cy="4026085"/>
          </a:xfrm>
          <a:prstGeom prst="ellipse">
            <a:avLst/>
          </a:prstGeom>
          <a:solidFill>
            <a:schemeClr val="accent1">
              <a:alpha val="58861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620261" y="1733010"/>
            <a:ext cx="3181160" cy="3181160"/>
          </a:xfrm>
          <a:prstGeom prst="ellipse">
            <a:avLst/>
          </a:prstGeom>
          <a:solidFill>
            <a:schemeClr val="accent2">
              <a:alpha val="73939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5492485" y="1418791"/>
            <a:ext cx="3885855" cy="3885855"/>
          </a:xfrm>
          <a:prstGeom prst="ellipse">
            <a:avLst/>
          </a:prstGeom>
          <a:solidFill>
            <a:schemeClr val="accent3">
              <a:alpha val="83595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323973" y="1817757"/>
            <a:ext cx="2293949" cy="2293949"/>
          </a:xfrm>
          <a:prstGeom prst="ellipse">
            <a:avLst/>
          </a:prstGeom>
          <a:solidFill>
            <a:schemeClr val="accent4">
              <a:alpha val="59163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087533" y="978605"/>
            <a:ext cx="2169150" cy="2169150"/>
          </a:xfrm>
          <a:prstGeom prst="ellipse">
            <a:avLst/>
          </a:prstGeom>
          <a:solidFill>
            <a:schemeClr val="accent1">
              <a:alpha val="71766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350" b="0" i="0">
                <a:solidFill>
                  <a:schemeClr val="tx1"/>
                </a:solidFill>
                <a:latin typeface="+mj-lt"/>
              </a:rPr>
              <a:t>Gramin Organic Foods — Marketing Plan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7620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0" y="1333500"/>
            <a:ext cx="89535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0" i="0">
                <a:solidFill>
                  <a:schemeClr val="tx1"/>
                </a:solidFill>
                <a:latin typeface="+mj-lt"/>
              </a:rPr>
              <a:t>Strategy, channels and budget for FY 2026–27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62000" y="52387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54292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Plan 5 · Gramin Organic Foods — Marketing Plan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5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farmer partners</a:t>
            </a:r>
          </a:p>
        </p:txBody>
      </p:sp>
      <p:sp>
        <p:nvSpPr>
          <p:cNvPr id="7" name="Rectangle 6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products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Baseline figures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Where we are today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5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885950"/>
            <a:ext cx="52578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192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Strengths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192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Certified organic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Farmer stories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172200" y="1885950"/>
            <a:ext cx="52578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1750" y="20383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29450" y="20955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Weaknesses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29450" y="24384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Higher prices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Small marketing team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3943350"/>
            <a:ext cx="52578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715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192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Opportunities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192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Health awareness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Export demand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3943350"/>
            <a:ext cx="52578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81750" y="4095750"/>
            <a:ext cx="571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29450" y="4152900"/>
            <a:ext cx="421005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Threats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29450" y="4495800"/>
            <a:ext cx="421005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Fake organic claims</a:t>
            </a:r>
          </a:p>
          <a:p>
            <a:pPr algn="l">
              <a:lnSpc>
                <a:spcPct val="130000"/>
              </a:lnSpc>
            </a:pPr>
            <a:r>
              <a:rPr sz="1700" b="0" i="0">
                <a:solidFill>
                  <a:schemeClr val="tx1"/>
                </a:solidFill>
                <a:latin typeface="+mn-lt"/>
              </a:rPr>
              <a:t>Supply variability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SWOT analysis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5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Health-conscious family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URBAN PARENTS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 chemical-free food.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Fitness enthusiast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YOUNG ADULT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Buys millets and seeds.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Gift buyer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FESTIVE SHOPPER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Looks for premium hampers.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Target personas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5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Trust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Farm-trace QR on every pack.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Reach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Enter 4 new cities.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Repeat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35% repeat orders.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Marketing objectives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5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6309360" y="20764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38110" y="201930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Instagram &amp; Reels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60" y="281178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5110" y="27165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38110" y="275463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Search ads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309360" y="354711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5110" y="345186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38110" y="348996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Influencers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309360" y="428244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5110" y="418719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14%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8110" y="422529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Email &amp; WhatsApp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09360" y="5017770"/>
            <a:ext cx="152400" cy="1524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95110" y="49225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38110" y="4960620"/>
            <a:ext cx="3596640" cy="65913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Offline events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Channel mix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5</a:t>
            </a:r>
          </a:p>
        </p:txBody>
      </p:sp>
      <p:sp>
        <p:nvSpPr>
          <p:cNvPr id="4" name="Pentagon 3"/>
          <p:cNvSpPr/>
          <p:nvPr/>
        </p:nvSpPr>
        <p:spPr>
          <a:xfrm>
            <a:off x="762000" y="2076450"/>
            <a:ext cx="2724150" cy="800100"/>
          </a:xfrm>
          <a:prstGeom prst="homePlat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715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Teaser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Build curiosity with short videos</a:t>
            </a:r>
          </a:p>
        </p:txBody>
      </p:sp>
      <p:sp>
        <p:nvSpPr>
          <p:cNvPr id="8" name="Chevron 7"/>
          <p:cNvSpPr/>
          <p:nvPr/>
        </p:nvSpPr>
        <p:spPr>
          <a:xfrm>
            <a:off x="3429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752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5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5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Hero campaign and influencer drop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2076450"/>
            <a:ext cx="2724150" cy="800100"/>
          </a:xfrm>
          <a:prstGeom prst="chevron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Month 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UGC contest and retargeting</a:t>
            </a:r>
          </a:p>
        </p:txBody>
      </p:sp>
      <p:sp>
        <p:nvSpPr>
          <p:cNvPr id="16" name="Chevron 15"/>
          <p:cNvSpPr/>
          <p:nvPr/>
        </p:nvSpPr>
        <p:spPr>
          <a:xfrm>
            <a:off x="8763000" y="2076450"/>
            <a:ext cx="272415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86850" y="2076450"/>
            <a:ext cx="20955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Month 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3124200"/>
            <a:ext cx="24384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Review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3714750"/>
            <a:ext cx="2438400" cy="2057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Measure, learn and optimise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Campaign calendar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5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visual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Bold product shot on brand colour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series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Real people, real moments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Outdoor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line, one image, big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Creative direction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5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667000"/>
                <a:gridCol w="2667000"/>
                <a:gridCol w="2667000"/>
                <a:gridCol w="2667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Channel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Q1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Q2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Total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Social media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₹6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₹7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Search ads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₹9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Influencers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Events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₹2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₹5 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51625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budget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Budget allocation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62865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8859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3×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6593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reach vs last year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11150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2.5%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88493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conversion rate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4337050"/>
            <a:ext cx="3200400" cy="73533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₹180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5110480"/>
            <a:ext cx="3200400" cy="4140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target cost per acquisition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43400" y="1885950"/>
          <a:ext cx="7086600" cy="36766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857250"/>
            <a:ext cx="106680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KPIs and targets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3340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arketing-660">
  <a:themeElements>
    <a:clrScheme name="Morphiq marketing-660">
      <a:dk1>
        <a:srgbClr val="EAF6F5"/>
      </a:dk1>
      <a:lt1>
        <a:srgbClr val="062A2E"/>
      </a:lt1>
      <a:dk2>
        <a:srgbClr val="9BBDBA"/>
      </a:dk2>
      <a:lt2>
        <a:srgbClr val="0D3B40"/>
      </a:lt2>
      <a:accent1>
        <a:srgbClr val="2EC4B6"/>
      </a:accent1>
      <a:accent2>
        <a:srgbClr val="FFBF69"/>
      </a:accent2>
      <a:accent3>
        <a:srgbClr val="FF6B6B"/>
      </a:accent3>
      <a:accent4>
        <a:srgbClr val="CBF3F0"/>
      </a:accent4>
      <a:accent5>
        <a:srgbClr val="0D4646"/>
      </a:accent5>
      <a:accent6>
        <a:srgbClr val="2A4B4E"/>
      </a:accent6>
      <a:hlink>
        <a:srgbClr val="2EC4B6"/>
      </a:hlink>
      <a:folHlink>
        <a:srgbClr val="FFBF69"/>
      </a:folHlink>
    </a:clrScheme>
    <a:fontScheme name="Morphiq marketing-660">
      <a:majorFont>
        <a:latin typeface="Righteous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Marketing Playbook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