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THREADS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THREADS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THREADS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THREADS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Diamond 3"/>
          <p:cNvSpPr/>
          <p:nvPr/>
        </p:nvSpPr>
        <p:spPr>
          <a:xfrm rot="2691814">
            <a:off x="10899242" y="2330760"/>
            <a:ext cx="151427" cy="151427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176460">
            <a:off x="10168962" y="3015899"/>
            <a:ext cx="156085" cy="156085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583967">
            <a:off x="8631486" y="4242945"/>
            <a:ext cx="304143" cy="30414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 rot="3401959">
            <a:off x="7484504" y="4403970"/>
            <a:ext cx="363882" cy="363882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 rot="2211150">
            <a:off x="10865326" y="5402840"/>
            <a:ext cx="303183" cy="303183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4346626">
            <a:off x="10557307" y="4562703"/>
            <a:ext cx="300623" cy="300623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945694">
            <a:off x="7832933" y="5390395"/>
            <a:ext cx="313731" cy="31373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2931937">
            <a:off x="7399745" y="4080110"/>
            <a:ext cx="234646" cy="234646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1558266">
            <a:off x="7724287" y="1068478"/>
            <a:ext cx="205837" cy="2058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067674">
            <a:off x="9103461" y="1971471"/>
            <a:ext cx="361038" cy="3610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6481">
            <a:off x="10910033" y="2238258"/>
            <a:ext cx="366042" cy="36604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 rot="4527670">
            <a:off x="7975210" y="1030484"/>
            <a:ext cx="217010" cy="217010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 rot="739450">
            <a:off x="9655447" y="868943"/>
            <a:ext cx="183750" cy="183750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Diamond 16"/>
          <p:cNvSpPr/>
          <p:nvPr/>
        </p:nvSpPr>
        <p:spPr>
          <a:xfrm rot="3765489">
            <a:off x="9969322" y="3872637"/>
            <a:ext cx="334852" cy="334852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Diamond 17"/>
          <p:cNvSpPr/>
          <p:nvPr/>
        </p:nvSpPr>
        <p:spPr>
          <a:xfrm rot="2445509">
            <a:off x="11396490" y="1354507"/>
            <a:ext cx="292938" cy="292938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161572">
            <a:off x="10503704" y="3812669"/>
            <a:ext cx="370195" cy="37019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5256836">
            <a:off x="10440731" y="1553244"/>
            <a:ext cx="245035" cy="2450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 rot="3970864">
            <a:off x="10111205" y="4691825"/>
            <a:ext cx="157599" cy="157599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 rot="3854110">
            <a:off x="9638974" y="2814713"/>
            <a:ext cx="136071" cy="136071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3022095">
            <a:off x="7339271" y="866075"/>
            <a:ext cx="361471" cy="361471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Isosceles Triangle 23"/>
          <p:cNvSpPr/>
          <p:nvPr/>
        </p:nvSpPr>
        <p:spPr>
          <a:xfrm rot="978822">
            <a:off x="8583803" y="4785675"/>
            <a:ext cx="379868" cy="379868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 rot="3541993">
            <a:off x="9163215" y="3114078"/>
            <a:ext cx="187398" cy="187398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Diamond 25"/>
          <p:cNvSpPr/>
          <p:nvPr/>
        </p:nvSpPr>
        <p:spPr>
          <a:xfrm rot="2622960">
            <a:off x="7731161" y="2966020"/>
            <a:ext cx="245575" cy="245575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450539">
            <a:off x="7497169" y="5624954"/>
            <a:ext cx="144299" cy="14429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Diamond 27"/>
          <p:cNvSpPr/>
          <p:nvPr/>
        </p:nvSpPr>
        <p:spPr>
          <a:xfrm rot="4896795">
            <a:off x="7585516" y="3008070"/>
            <a:ext cx="353171" cy="353171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Diamond 28"/>
          <p:cNvSpPr/>
          <p:nvPr/>
        </p:nvSpPr>
        <p:spPr>
          <a:xfrm rot="4963080">
            <a:off x="9448289" y="798052"/>
            <a:ext cx="158120" cy="15812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Isosceles Triangle 29"/>
          <p:cNvSpPr/>
          <p:nvPr/>
        </p:nvSpPr>
        <p:spPr>
          <a:xfrm rot="4732746">
            <a:off x="9132803" y="1703991"/>
            <a:ext cx="229156" cy="229156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Diamond 30"/>
          <p:cNvSpPr/>
          <p:nvPr/>
        </p:nvSpPr>
        <p:spPr>
          <a:xfrm rot="1985529">
            <a:off x="10122305" y="5147763"/>
            <a:ext cx="216077" cy="216077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Isosceles Triangle 31"/>
          <p:cNvSpPr/>
          <p:nvPr/>
        </p:nvSpPr>
        <p:spPr>
          <a:xfrm rot="1538063">
            <a:off x="10368492" y="3741899"/>
            <a:ext cx="197586" cy="197586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Diamond 32"/>
          <p:cNvSpPr/>
          <p:nvPr/>
        </p:nvSpPr>
        <p:spPr>
          <a:xfrm rot="3614647">
            <a:off x="7817800" y="3569704"/>
            <a:ext cx="165621" cy="165621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4625823">
            <a:off x="9373747" y="5555530"/>
            <a:ext cx="270124" cy="270124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5-Point Star 34"/>
          <p:cNvSpPr/>
          <p:nvPr/>
        </p:nvSpPr>
        <p:spPr>
          <a:xfrm rot="1498140">
            <a:off x="8058982" y="3498167"/>
            <a:ext cx="352555" cy="352555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3256827">
            <a:off x="8578895" y="2773494"/>
            <a:ext cx="363404" cy="3634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 rot="2816419">
            <a:off x="11294574" y="5877819"/>
            <a:ext cx="272289" cy="27228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631936" y="2551176"/>
            <a:ext cx="1755648" cy="1755648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09600" y="7048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MARKETING PLAN FY 2026–27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9600" y="58674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Brand &amp; Growth Team   ·   FY 2026–27   ·   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50" b="1" i="0">
                <a:solidFill>
                  <a:schemeClr val="bg1"/>
                </a:solidFill>
                <a:latin typeface="+mj-lt"/>
              </a:rPr>
              <a:t>Urban Threads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</a:rPr>
              <a:t>Strategy, channels and budget for FY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09600" y="4781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2100" y="4781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62100" y="5534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42148" y="1733550"/>
            <a:ext cx="3540252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02674" y="3368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025634" y="3124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7398" y="3947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159055">
            <a:off x="10051929" y="5222371"/>
            <a:ext cx="339025" cy="339025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581755">
            <a:off x="6471090" y="2510830"/>
            <a:ext cx="348390" cy="34839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 rot="2936743">
            <a:off x="8797769" y="2549309"/>
            <a:ext cx="315665" cy="315665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 rot="135688">
            <a:off x="11418642" y="3578718"/>
            <a:ext cx="164411" cy="164411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765031">
            <a:off x="6522459" y="2845848"/>
            <a:ext cx="156633" cy="156633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 rot="2445970">
            <a:off x="8491107" y="152551"/>
            <a:ext cx="302121" cy="302121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256852">
            <a:off x="8968125" y="2547209"/>
            <a:ext cx="268748" cy="268748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 rot="5379518">
            <a:off x="8934715" y="3520880"/>
            <a:ext cx="320698" cy="320698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3080107">
            <a:off x="7012654" y="2268632"/>
            <a:ext cx="157232" cy="1572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 rot="2129462">
            <a:off x="11609152" y="5870408"/>
            <a:ext cx="326568" cy="326568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1570702">
            <a:off x="10831940" y="4807309"/>
            <a:ext cx="290134" cy="290134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4398860">
            <a:off x="10827919" y="556543"/>
            <a:ext cx="182375" cy="18237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 rot="2528814">
            <a:off x="9685016" y="131910"/>
            <a:ext cx="283573" cy="283573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Isosceles Triangle 17"/>
          <p:cNvSpPr/>
          <p:nvPr/>
        </p:nvSpPr>
        <p:spPr>
          <a:xfrm rot="475667">
            <a:off x="7713870" y="4213322"/>
            <a:ext cx="376346" cy="376346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 rot="531642">
            <a:off x="7948085" y="1054389"/>
            <a:ext cx="318965" cy="318965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1474761">
            <a:off x="10550238" y="3335023"/>
            <a:ext cx="288596" cy="28859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3912419">
            <a:off x="7578068" y="3884968"/>
            <a:ext cx="372199" cy="3721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 rot="930040">
            <a:off x="7294850" y="6418090"/>
            <a:ext cx="146473" cy="146473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2964637">
            <a:off x="10926282" y="5384576"/>
            <a:ext cx="148505" cy="14850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834631">
            <a:off x="9242294" y="5714006"/>
            <a:ext cx="291308" cy="29130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3113763">
            <a:off x="11412442" y="3588415"/>
            <a:ext cx="193732" cy="193732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5-Point Star 25"/>
          <p:cNvSpPr/>
          <p:nvPr/>
        </p:nvSpPr>
        <p:spPr>
          <a:xfrm rot="13871">
            <a:off x="11794168" y="4423902"/>
            <a:ext cx="298831" cy="298831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3216266">
            <a:off x="8524363" y="1301209"/>
            <a:ext cx="358899" cy="358899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1520981">
            <a:off x="6173125" y="3944187"/>
            <a:ext cx="329507" cy="329507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1023751">
            <a:off x="6276284" y="3517132"/>
            <a:ext cx="217285" cy="2172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415412">
            <a:off x="8255755" y="3214631"/>
            <a:ext cx="174204" cy="17420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5-Point Star 30"/>
          <p:cNvSpPr/>
          <p:nvPr/>
        </p:nvSpPr>
        <p:spPr>
          <a:xfrm rot="4998684">
            <a:off x="6840834" y="933520"/>
            <a:ext cx="191570" cy="191570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4897691">
            <a:off x="8706444" y="3637920"/>
            <a:ext cx="285968" cy="28596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5-Point Star 32"/>
          <p:cNvSpPr/>
          <p:nvPr/>
        </p:nvSpPr>
        <p:spPr>
          <a:xfrm rot="1174599">
            <a:off x="6319774" y="1618769"/>
            <a:ext cx="237663" cy="237663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633850">
            <a:off x="8424172" y="2862517"/>
            <a:ext cx="354687" cy="3546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 rot="1000783">
            <a:off x="8363467" y="277657"/>
            <a:ext cx="177789" cy="17778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Diamond 35"/>
          <p:cNvSpPr/>
          <p:nvPr/>
        </p:nvSpPr>
        <p:spPr>
          <a:xfrm rot="1759579">
            <a:off x="11457919" y="4793927"/>
            <a:ext cx="352678" cy="352678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Diamond 36"/>
          <p:cNvSpPr/>
          <p:nvPr/>
        </p:nvSpPr>
        <p:spPr>
          <a:xfrm rot="1971239">
            <a:off x="9537691" y="5885943"/>
            <a:ext cx="343636" cy="343636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3534201">
            <a:off x="10096510" y="3931375"/>
            <a:ext cx="274496" cy="27449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924800" y="2209800"/>
            <a:ext cx="2438400" cy="243840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Situation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85K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Instagram followers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3.1%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site conversion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cities shipped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410200" cy="2057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68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68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Distinctive prints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Fast design cycles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733550"/>
            <a:ext cx="5410200" cy="2057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350" b="1" i="0">
                <a:solidFill>
                  <a:schemeClr val="accent2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Low brand awareness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Few offline stores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3943350"/>
            <a:ext cx="5410200" cy="2057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91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68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68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Festive season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College collaborations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410200" cy="2057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Fast-fashion giants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cotton prices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Ananya, 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COLLEGE STUDENT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trendy, affordable outfits.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Karan, 27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YOUNG PROFESSIONAL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smart casuals.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Megha, 34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GIFT BUYER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Buys festive gifts online.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4064237">
            <a:off x="11250423" y="2278748"/>
            <a:ext cx="183516" cy="183516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5134982">
            <a:off x="9284988" y="2067919"/>
            <a:ext cx="199425" cy="1994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 rot="5219997">
            <a:off x="7801884" y="3430974"/>
            <a:ext cx="371687" cy="37168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 rot="4652461">
            <a:off x="7152610" y="579365"/>
            <a:ext cx="288245" cy="288245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486605">
            <a:off x="6543787" y="2421989"/>
            <a:ext cx="307049" cy="3070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 rot="4110372">
            <a:off x="7602440" y="3089824"/>
            <a:ext cx="250521" cy="250521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1710775">
            <a:off x="9777234" y="4761869"/>
            <a:ext cx="324914" cy="324914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611767">
            <a:off x="8668460" y="6341082"/>
            <a:ext cx="228661" cy="228661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 rot="2850641">
            <a:off x="6266386" y="2404621"/>
            <a:ext cx="178892" cy="1788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1899065">
            <a:off x="11819333" y="3712514"/>
            <a:ext cx="250595" cy="250595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049044">
            <a:off x="11071069" y="1595445"/>
            <a:ext cx="283695" cy="28369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Diamond 15"/>
          <p:cNvSpPr/>
          <p:nvPr/>
        </p:nvSpPr>
        <p:spPr>
          <a:xfrm rot="3945028">
            <a:off x="7255251" y="2218568"/>
            <a:ext cx="280930" cy="280930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5290180">
            <a:off x="11011824" y="5411765"/>
            <a:ext cx="323685" cy="3236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 rot="1496757">
            <a:off x="9843112" y="5590010"/>
            <a:ext cx="162407" cy="162407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Diamond 18"/>
          <p:cNvSpPr/>
          <p:nvPr/>
        </p:nvSpPr>
        <p:spPr>
          <a:xfrm rot="4628414">
            <a:off x="10573048" y="3587416"/>
            <a:ext cx="278730" cy="278730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sosceles Triangle 19"/>
          <p:cNvSpPr/>
          <p:nvPr/>
        </p:nvSpPr>
        <p:spPr>
          <a:xfrm rot="1197197">
            <a:off x="6800572" y="2277880"/>
            <a:ext cx="171040" cy="171040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 rot="67436">
            <a:off x="10118964" y="3537664"/>
            <a:ext cx="319903" cy="319903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177787">
            <a:off x="6162890" y="4722921"/>
            <a:ext cx="369675" cy="3696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5208744">
            <a:off x="9219775" y="3790924"/>
            <a:ext cx="211543" cy="21154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3001011">
            <a:off x="10320338" y="3542006"/>
            <a:ext cx="313429" cy="31342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Diamond 24"/>
          <p:cNvSpPr/>
          <p:nvPr/>
        </p:nvSpPr>
        <p:spPr>
          <a:xfrm rot="2142372">
            <a:off x="10430775" y="4483923"/>
            <a:ext cx="227612" cy="227612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762641">
            <a:off x="10628810" y="125188"/>
            <a:ext cx="229639" cy="22963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402532">
            <a:off x="9557341" y="5251317"/>
            <a:ext cx="186945" cy="186945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2275617">
            <a:off x="9283018" y="6023219"/>
            <a:ext cx="367545" cy="367545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Diamond 28"/>
          <p:cNvSpPr/>
          <p:nvPr/>
        </p:nvSpPr>
        <p:spPr>
          <a:xfrm rot="1053599">
            <a:off x="10821065" y="4947751"/>
            <a:ext cx="262250" cy="26225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3761255">
            <a:off x="7288121" y="2099311"/>
            <a:ext cx="328855" cy="32885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Diamond 30"/>
          <p:cNvSpPr/>
          <p:nvPr/>
        </p:nvSpPr>
        <p:spPr>
          <a:xfrm rot="4778792">
            <a:off x="11712837" y="1132912"/>
            <a:ext cx="314031" cy="314031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Isosceles Triangle 31"/>
          <p:cNvSpPr/>
          <p:nvPr/>
        </p:nvSpPr>
        <p:spPr>
          <a:xfrm rot="2100431">
            <a:off x="7725141" y="689192"/>
            <a:ext cx="304789" cy="304789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526041">
            <a:off x="8874264" y="4857916"/>
            <a:ext cx="377604" cy="3776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5-Point Star 33"/>
          <p:cNvSpPr/>
          <p:nvPr/>
        </p:nvSpPr>
        <p:spPr>
          <a:xfrm rot="3291944">
            <a:off x="10646473" y="4968489"/>
            <a:ext cx="184871" cy="184871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5-Point Star 34"/>
          <p:cNvSpPr/>
          <p:nvPr/>
        </p:nvSpPr>
        <p:spPr>
          <a:xfrm rot="482709">
            <a:off x="11314938" y="3399550"/>
            <a:ext cx="320764" cy="320764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4549296">
            <a:off x="7651883" y="6147058"/>
            <a:ext cx="266895" cy="26689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065432">
            <a:off x="10059610" y="472052"/>
            <a:ext cx="373918" cy="3739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2473671">
            <a:off x="10187619" y="1963448"/>
            <a:ext cx="229398" cy="22939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924800" y="2209800"/>
            <a:ext cx="2438400" cy="243840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Strategy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Wear the city you love.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Campaign idea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Awareness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Double social reach.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Conversion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Lift conversion to 4%.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Retention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30% repeat buyers.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170162">
            <a:off x="8418802" y="3744075"/>
            <a:ext cx="354232" cy="3542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 rot="1002043">
            <a:off x="6821884" y="2269408"/>
            <a:ext cx="214979" cy="214979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4726569">
            <a:off x="8586894" y="2974510"/>
            <a:ext cx="309015" cy="30901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3942256">
            <a:off x="11435605" y="5408377"/>
            <a:ext cx="206899" cy="206899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 rot="3996468">
            <a:off x="11137183" y="2108855"/>
            <a:ext cx="153027" cy="1530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2626566">
            <a:off x="6223564" y="3515498"/>
            <a:ext cx="377441" cy="377441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4529660">
            <a:off x="11166538" y="4502429"/>
            <a:ext cx="365333" cy="365333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2068924">
            <a:off x="9211741" y="4053002"/>
            <a:ext cx="149977" cy="14997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1851879">
            <a:off x="10815182" y="3644837"/>
            <a:ext cx="308679" cy="308679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1788482">
            <a:off x="11886557" y="956513"/>
            <a:ext cx="151558" cy="151558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 rot="2195785">
            <a:off x="6903107" y="628574"/>
            <a:ext cx="135720" cy="135720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842339">
            <a:off x="7809252" y="6338002"/>
            <a:ext cx="214689" cy="21468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 rot="4237718">
            <a:off x="9927527" y="4704527"/>
            <a:ext cx="141064" cy="1410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Diamond 17"/>
          <p:cNvSpPr/>
          <p:nvPr/>
        </p:nvSpPr>
        <p:spPr>
          <a:xfrm rot="838810">
            <a:off x="10510684" y="4401494"/>
            <a:ext cx="331083" cy="331083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371909">
            <a:off x="9887143" y="3695246"/>
            <a:ext cx="303527" cy="30352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 rot="1978791">
            <a:off x="11170027" y="2737275"/>
            <a:ext cx="149640" cy="149640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Diamond 20"/>
          <p:cNvSpPr/>
          <p:nvPr/>
        </p:nvSpPr>
        <p:spPr>
          <a:xfrm rot="3056177">
            <a:off x="8331453" y="5872501"/>
            <a:ext cx="264994" cy="264994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372310">
            <a:off x="9057310" y="4322625"/>
            <a:ext cx="286884" cy="28688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354352">
            <a:off x="11550773" y="2142115"/>
            <a:ext cx="275925" cy="275925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Diamond 23"/>
          <p:cNvSpPr/>
          <p:nvPr/>
        </p:nvSpPr>
        <p:spPr>
          <a:xfrm rot="3991136">
            <a:off x="9899926" y="642437"/>
            <a:ext cx="281909" cy="281909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3898585">
            <a:off x="8332289" y="2468109"/>
            <a:ext cx="202480" cy="2024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2771833">
            <a:off x="9094942" y="6191487"/>
            <a:ext cx="336681" cy="33668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4582062">
            <a:off x="9285071" y="2095878"/>
            <a:ext cx="142787" cy="142787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1151404">
            <a:off x="9116491" y="5190930"/>
            <a:ext cx="136439" cy="136439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Isosceles Triangle 28"/>
          <p:cNvSpPr/>
          <p:nvPr/>
        </p:nvSpPr>
        <p:spPr>
          <a:xfrm rot="3478981">
            <a:off x="7520137" y="2995586"/>
            <a:ext cx="324173" cy="324173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3716950">
            <a:off x="8543275" y="608282"/>
            <a:ext cx="293929" cy="293929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83441">
            <a:off x="7802715" y="3564635"/>
            <a:ext cx="155427" cy="155427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4348852">
            <a:off x="8780610" y="437983"/>
            <a:ext cx="189419" cy="18941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5-Point Star 32"/>
          <p:cNvSpPr/>
          <p:nvPr/>
        </p:nvSpPr>
        <p:spPr>
          <a:xfrm rot="2978402">
            <a:off x="9861303" y="3363818"/>
            <a:ext cx="277147" cy="277147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213646">
            <a:off x="11206894" y="4272704"/>
            <a:ext cx="209590" cy="20959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Diamond 34"/>
          <p:cNvSpPr/>
          <p:nvPr/>
        </p:nvSpPr>
        <p:spPr>
          <a:xfrm rot="5284029">
            <a:off x="6224206" y="6526674"/>
            <a:ext cx="225652" cy="225652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5-Point Star 35"/>
          <p:cNvSpPr/>
          <p:nvPr/>
        </p:nvSpPr>
        <p:spPr>
          <a:xfrm rot="2519275">
            <a:off x="8185415" y="3882642"/>
            <a:ext cx="231793" cy="231793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5-Point Star 36"/>
          <p:cNvSpPr/>
          <p:nvPr/>
        </p:nvSpPr>
        <p:spPr>
          <a:xfrm rot="1188731">
            <a:off x="6751216" y="4400181"/>
            <a:ext cx="142685" cy="142685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Isosceles Triangle 37"/>
          <p:cNvSpPr/>
          <p:nvPr/>
        </p:nvSpPr>
        <p:spPr>
          <a:xfrm rot="395718">
            <a:off x="8024036" y="4080838"/>
            <a:ext cx="344673" cy="344673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924800" y="2209800"/>
            <a:ext cx="2438400" cy="243840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Channels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456" y="272034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250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6319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5456" y="351663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2138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45948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5456" y="431292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1767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25577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15456" y="510921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1206" y="50139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4206" y="505206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1585476">
            <a:off x="9358174" y="2847774"/>
            <a:ext cx="246275" cy="246275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 rot="4875713">
            <a:off x="6314764" y="780449"/>
            <a:ext cx="288927" cy="288927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 rot="2943073">
            <a:off x="10850613" y="299225"/>
            <a:ext cx="307104" cy="307104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2365484">
            <a:off x="6195747" y="71600"/>
            <a:ext cx="183615" cy="183615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 rot="2959449">
            <a:off x="10003581" y="5836747"/>
            <a:ext cx="369105" cy="36910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5325256">
            <a:off x="7986510" y="2061810"/>
            <a:ext cx="154597" cy="15459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009480">
            <a:off x="7814573" y="1680203"/>
            <a:ext cx="166184" cy="16618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235942">
            <a:off x="8990723" y="1371731"/>
            <a:ext cx="213358" cy="21335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2949051">
            <a:off x="11403523" y="3603508"/>
            <a:ext cx="322178" cy="322178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965710">
            <a:off x="6318949" y="6606137"/>
            <a:ext cx="239671" cy="23967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 rot="1960253">
            <a:off x="8337161" y="5027614"/>
            <a:ext cx="282239" cy="28223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340977">
            <a:off x="7104523" y="4118658"/>
            <a:ext cx="316202" cy="316202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95184">
            <a:off x="10348006" y="6379154"/>
            <a:ext cx="295925" cy="2959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Diamond 17"/>
          <p:cNvSpPr/>
          <p:nvPr/>
        </p:nvSpPr>
        <p:spPr>
          <a:xfrm rot="2879149">
            <a:off x="7952982" y="1646606"/>
            <a:ext cx="238442" cy="238442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 rot="4252500">
            <a:off x="10771341" y="6203811"/>
            <a:ext cx="231327" cy="231327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sosceles Triangle 19"/>
          <p:cNvSpPr/>
          <p:nvPr/>
        </p:nvSpPr>
        <p:spPr>
          <a:xfrm rot="4810918">
            <a:off x="9751240" y="4564856"/>
            <a:ext cx="246904" cy="246904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3081223">
            <a:off x="6115048" y="4555702"/>
            <a:ext cx="267095" cy="2670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 rot="623101">
            <a:off x="6371271" y="5445138"/>
            <a:ext cx="168453" cy="168453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1528798">
            <a:off x="10161588" y="1663190"/>
            <a:ext cx="258668" cy="258668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 rot="5117715">
            <a:off x="10483254" y="3695831"/>
            <a:ext cx="152689" cy="152689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Diamond 24"/>
          <p:cNvSpPr/>
          <p:nvPr/>
        </p:nvSpPr>
        <p:spPr>
          <a:xfrm rot="4142606">
            <a:off x="8299292" y="1982939"/>
            <a:ext cx="178459" cy="178459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5-Point Star 25"/>
          <p:cNvSpPr/>
          <p:nvPr/>
        </p:nvSpPr>
        <p:spPr>
          <a:xfrm rot="4610292">
            <a:off x="9399635" y="938383"/>
            <a:ext cx="368584" cy="368584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4867324">
            <a:off x="8372752" y="2278391"/>
            <a:ext cx="310531" cy="310531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4510750">
            <a:off x="11358828" y="3829121"/>
            <a:ext cx="273671" cy="273671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Diamond 28"/>
          <p:cNvSpPr/>
          <p:nvPr/>
        </p:nvSpPr>
        <p:spPr>
          <a:xfrm rot="5203273">
            <a:off x="8372545" y="5227631"/>
            <a:ext cx="352815" cy="352815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1320710">
            <a:off x="7512613" y="4327101"/>
            <a:ext cx="287701" cy="28770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Diamond 30"/>
          <p:cNvSpPr/>
          <p:nvPr/>
        </p:nvSpPr>
        <p:spPr>
          <a:xfrm rot="312218">
            <a:off x="9818275" y="3824989"/>
            <a:ext cx="275205" cy="275205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4786457">
            <a:off x="10477421" y="4217624"/>
            <a:ext cx="221535" cy="22153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1722376">
            <a:off x="8222640" y="3300382"/>
            <a:ext cx="168398" cy="1683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2137463">
            <a:off x="6937161" y="3819773"/>
            <a:ext cx="206070" cy="20607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Diamond 34"/>
          <p:cNvSpPr/>
          <p:nvPr/>
        </p:nvSpPr>
        <p:spPr>
          <a:xfrm rot="2643270">
            <a:off x="7768552" y="5363765"/>
            <a:ext cx="182790" cy="182790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4030341">
            <a:off x="7430143" y="6454237"/>
            <a:ext cx="173459" cy="17345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4974425">
            <a:off x="7937552" y="6433109"/>
            <a:ext cx="261983" cy="261983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Diamond 37"/>
          <p:cNvSpPr/>
          <p:nvPr/>
        </p:nvSpPr>
        <p:spPr>
          <a:xfrm rot="4660878">
            <a:off x="10963252" y="3184705"/>
            <a:ext cx="312793" cy="312793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924800" y="2209800"/>
            <a:ext cx="2438400" cy="243840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Budget &amp; KPIs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Brand &amp; Growth Team   ·   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700" b="1" i="0">
                <a:solidFill>
                  <a:schemeClr val="bg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350">
  <a:themeElements>
    <a:clrScheme name="Morphiq marketing-350">
      <a:dk1>
        <a:srgbClr val="26201C"/>
      </a:dk1>
      <a:lt1>
        <a:srgbClr val="FFF8F3"/>
      </a:lt1>
      <a:dk2>
        <a:srgbClr val="6A5C53"/>
      </a:dk2>
      <a:lt2>
        <a:srgbClr val="FBE7DC"/>
      </a:lt2>
      <a:accent1>
        <a:srgbClr val="F2545B"/>
      </a:accent1>
      <a:accent2>
        <a:srgbClr val="2E294E"/>
      </a:accent2>
      <a:accent3>
        <a:srgbClr val="F9A03F"/>
      </a:accent3>
      <a:accent4>
        <a:srgbClr val="1B998B"/>
      </a:accent4>
      <a:accent5>
        <a:srgbClr val="FDDAD8"/>
      </a:accent5>
      <a:accent6>
        <a:srgbClr val="DCD5D1"/>
      </a:accent6>
      <a:hlink>
        <a:srgbClr val="F2545B"/>
      </a:hlink>
      <a:folHlink>
        <a:srgbClr val="2E294E"/>
      </a:folHlink>
    </a:clrScheme>
    <a:fontScheme name="Morphiq marketing-350">
      <a:majorFont>
        <a:latin typeface="Syn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Threads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