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GO-TO-MARKET MASTER PLAN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GO-TO-MARKET MASTER PLAN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GO-TO-MARKET MASTER PLAN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GO-TO-MARKET MASTER PLAN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8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9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0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62020" y="2880360"/>
            <a:ext cx="561807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907991" y="3828410"/>
            <a:ext cx="486539" cy="28090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213970" y="4522431"/>
            <a:ext cx="280904" cy="486539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265920" y="4776460"/>
            <a:ext cx="0" cy="561807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036966" y="4522431"/>
            <a:ext cx="280904" cy="486539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137310" y="3828410"/>
            <a:ext cx="486539" cy="28090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808013" y="2880360"/>
            <a:ext cx="561807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137310" y="1651406"/>
            <a:ext cx="486539" cy="28090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036966" y="751750"/>
            <a:ext cx="280904" cy="486539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265920" y="422453"/>
            <a:ext cx="0" cy="561807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213970" y="751750"/>
            <a:ext cx="280904" cy="486539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907991" y="1651406"/>
            <a:ext cx="486539" cy="28090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861402" y="1475842"/>
            <a:ext cx="2809037" cy="28090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676022" y="4003975"/>
            <a:ext cx="1179795" cy="70225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619842" y="4734324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619842" y="5015228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619842" y="5296132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914790" y="3020812"/>
            <a:ext cx="351130" cy="491581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265920" y="3020812"/>
            <a:ext cx="351130" cy="491581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MARKETING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350" b="0" i="0" spc="50">
                <a:solidFill>
                  <a:schemeClr val="tx1"/>
                </a:solidFill>
                <a:latin typeface="+mj-lt"/>
              </a:rPr>
              <a:t>GO-TO-MARKET MASTER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Strategy, channels, budgets and calendars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Sunrise Public School — Marketing Plan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Gramin Organic Foods — Marketing Plan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FitFuel Snacks — Marketing Plan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Chai Craft — Marketing Plan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705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705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Urban Threads — Marketing Plan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457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66532" y="1657350"/>
            <a:ext cx="3592068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52966" y="3291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75926" y="3048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61782" y="3870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150" b="0" i="0" spc="50">
                <a:solidFill>
                  <a:schemeClr val="bg1"/>
                </a:solidFill>
                <a:latin typeface="+mj-lt"/>
              </a:rPr>
              <a:t>SUNRISE PUBLIC SCHOOL — MARKETING PLAN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Strategy, channels and budget for Admissions 2027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1 · Sunrise Public School — Marketing Plan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1,800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students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board pass rate (sample)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clubs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486400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academics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Experienced teachers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657350"/>
            <a:ext cx="5486400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Dated website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Little social presence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43350"/>
            <a:ext cx="5486400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residential areas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Parent referrals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486400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international schools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Fee sensitivity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Parent of 5-year-old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FIRST ADMISSION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safety and good teachers.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Parent of class 8 student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SWITCHING SCHOOLS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academics and sports.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Working parents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BUSY SCHEDULES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 transport and day care.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Enquiries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 admission enquiries.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Visits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300 campus tours.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Reputation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4.6★ parent reviews.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8504" y="512445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50" b="0" i="0" spc="50">
                <a:solidFill>
                  <a:schemeClr val="bg1"/>
                </a:solidFill>
                <a:latin typeface="+mj-lt"/>
              </a:rPr>
              <a:t>GRAMIN ORGANIC FOODS — MARKETING PLAN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Strategy, channels and budget for FY 2026–27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2 · Gramin Organic Foods — Marketing Plan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farmer partners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486400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Certified organic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Farmer stories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657350"/>
            <a:ext cx="5486400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Higher prices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Small marketing team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43350"/>
            <a:ext cx="5486400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Health awareness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Export demand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486400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Fake organic claims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Supply variability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Health-conscious 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URBAN PARENTS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 chemical-free food.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Fitness enthusiast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YOUNG ADULT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Buys millets and seeds.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Gift buyer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FESTIVE SHOPPER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premium hampers.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Trust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Farm-trace QR on every pack.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Enter 4 new cities.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Repeat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35% repeat orders.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8504" y="512445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500" b="0" i="0" spc="50">
                <a:solidFill>
                  <a:schemeClr val="bg1"/>
                </a:solidFill>
                <a:latin typeface="+mj-lt"/>
              </a:rPr>
              <a:t>FITFUEL SNACKS — MARKETING PLAN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Strategy, channels and budget for 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3 · FitFuel Snacks — Marketing Plan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800" b="1" i="0">
                <a:solidFill>
                  <a:schemeClr val="bg1"/>
                </a:solidFill>
                <a:latin typeface="+mj-lt"/>
              </a:rPr>
              <a:t>₹1.2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annual revenue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online share of sales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260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retail outlets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486400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High-protein recipes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Clean labels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657350"/>
            <a:ext cx="5486400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Low brand recall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Few flavours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43350"/>
            <a:ext cx="5486400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Gym and campus tie-ups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Quick-commerce growth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486400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Copycat products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Price-sensitive buyers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Aditya, 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COLLEGE ATHLETE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quick protein between classes and training.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Pooja, 29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BUSY PROFESSIONAL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healthy snacks at her desk.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Sameer, 45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HEALTH-CONSCIOUS PARENT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Reads every label before buying.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 unaided brand recall.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Online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 online share to 20%.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5 lakh free samples via gyms.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8504" y="512445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950" b="0" i="0" spc="50">
                <a:solidFill>
                  <a:schemeClr val="bg1"/>
                </a:solidFill>
                <a:latin typeface="+mj-lt"/>
              </a:rPr>
              <a:t>CHAI CRAFT — MARKETING PLAN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Strategy, channels and budget for FY 2026–27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4 · Chai Craft — Marketing Plan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42K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Instagram followers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repeat purchase rate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486400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Loved, distinctive blends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word of mouth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657350"/>
            <a:ext cx="5486400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Small marketing budget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Limited offline presence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43350"/>
            <a:ext cx="5486400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Gifting season demand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Corporate hampers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486400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Big-brand discounts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tea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Riya, 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YOUNG PROFESSIONAL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a premium daily ritual at a fair price.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Vikram, 38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GIFT BUYER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elegant festive gifts that arrive on time.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Neha, 31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WELLNESS SEEKER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Prefers herbal, low-sugar options.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Triple reach in our three cities.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Lift online conversion to 2.5%.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Loyalty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 repeat purchases to 25%.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8504" y="512445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550" b="0" i="0" spc="50">
                <a:solidFill>
                  <a:schemeClr val="bg1"/>
                </a:solidFill>
                <a:latin typeface="+mj-lt"/>
              </a:rPr>
              <a:t>URBAN THREADS — MARKETING PLAN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Strategy, channels and budget for FY 2026–27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5 · Urban Threads — Marketing Plan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85K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Instagram followers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3.1%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site conversion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shipped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486400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Distinctive prints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Fast design cycles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657350"/>
            <a:ext cx="5486400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Low brand awareness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Few offline stores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43350"/>
            <a:ext cx="5486400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Festive season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College collaborations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486400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Fast-fashion giants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cotton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Ananya, 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COLLEGE STUDENT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trendy, affordable outfits.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Karan, 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YOUNG PROFESSIONAL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smart casuals.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Megha, 34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GIFT BUYER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Buys festive gifts online.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 social reach.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Lift conversion to 4%.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Retention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30% repeat buyers.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8504" y="512445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 spc="5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661">
  <a:themeElements>
    <a:clrScheme name="Morphiq marketing-661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marketing-661">
      <a:majorFont>
        <a:latin typeface="Archivo Black"/>
        <a:ea typeface=""/>
        <a:cs typeface=""/>
      </a:majorFont>
      <a:minorFont>
        <a:latin typeface="Ar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Go-To-Market Master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