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People reached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1200</c:v>
                </c:pt>
                <c:pt idx="1">
                  <c:v>2600</c:v>
                </c:pt>
                <c:pt idx="2">
                  <c:v>4100</c:v>
                </c:pt>
                <c:pt idx="3">
                  <c:v>6300</c:v>
                </c:pt>
                <c:pt idx="4">
                  <c:v>8900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Programmes</c:v>
                </c:pt>
                <c:pt idx="1">
                  <c:v>Training</c:v>
                </c:pt>
                <c:pt idx="2">
                  <c:v>Operations</c:v>
                </c:pt>
                <c:pt idx="3">
                  <c:v>Fundraising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78</c:v>
                </c:pt>
                <c:pt idx="1">
                  <c:v>10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SAKSHAM WOMEN'S NETWORK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SAKSHAM WOMEN'S NETWORK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SAKSHAM WOMEN'S NETWORK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SAKSHAM WOMEN'S NETWORK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art 4"/>
          <p:cNvSpPr/>
          <p:nvPr/>
        </p:nvSpPr>
        <p:spPr>
          <a:xfrm>
            <a:off x="7393229" y="1097280"/>
            <a:ext cx="3628339" cy="3277210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11773" y="3491179"/>
            <a:ext cx="517331" cy="1521562"/>
          </a:xfrm>
          <a:prstGeom prst="roundRect">
            <a:avLst>
              <a:gd name="adj" fmla="val 7364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909658" y="3993295"/>
            <a:ext cx="1521562" cy="517331"/>
          </a:xfrm>
          <a:prstGeom prst="roundRect">
            <a:avLst>
              <a:gd name="adj" fmla="val 7364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6339840" y="5897880"/>
            <a:ext cx="1463040" cy="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7802880" y="5074920"/>
            <a:ext cx="351130" cy="82296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8154010" y="5074920"/>
            <a:ext cx="351129" cy="137160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505139" y="4526280"/>
            <a:ext cx="351130" cy="192024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856269" y="4526280"/>
            <a:ext cx="409651" cy="137160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265920" y="5897880"/>
            <a:ext cx="2926080" cy="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7565326" y="1527805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613922" y="616526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987761" y="1973569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485926" y="1114804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776515" y="766040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710244" y="565692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62000" y="8001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62000" y="1009650"/>
            <a:ext cx="48463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FOUNDATION OVERVIEW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0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WORKING IN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Madhya Pradesh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765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SINCE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765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2012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910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REGISTRATION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910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Registered charitable trust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143000"/>
            <a:ext cx="50482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450" b="1" i="0">
                <a:solidFill>
                  <a:schemeClr val="tx1"/>
                </a:solidFill>
                <a:latin typeface="+mj-lt"/>
              </a:rPr>
              <a:t>Saksham Women's Network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191000"/>
            <a:ext cx="46024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Skills and livelihoods for rural women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The need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Our work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Impact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Get involved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art 4"/>
          <p:cNvSpPr/>
          <p:nvPr/>
        </p:nvSpPr>
        <p:spPr>
          <a:xfrm>
            <a:off x="7193280" y="1097280"/>
            <a:ext cx="3779520" cy="3413760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37597" y="3459480"/>
            <a:ext cx="538886" cy="1584960"/>
          </a:xfrm>
          <a:prstGeom prst="roundRect">
            <a:avLst>
              <a:gd name="adj" fmla="val 707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814560" y="3982517"/>
            <a:ext cx="1584960" cy="538886"/>
          </a:xfrm>
          <a:prstGeom prst="roundRect">
            <a:avLst>
              <a:gd name="adj" fmla="val 707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6096000" y="5897880"/>
            <a:ext cx="1524000" cy="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7620000" y="5074920"/>
            <a:ext cx="365760" cy="82296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7985760" y="5074920"/>
            <a:ext cx="365760" cy="137160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351520" y="4526280"/>
            <a:ext cx="365760" cy="192024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717280" y="4526280"/>
            <a:ext cx="426720" cy="137160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144000" y="5897880"/>
            <a:ext cx="3048000" cy="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7207343" y="626228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844422" y="1825795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437360" y="1849521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855756" y="381773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792039" y="1650040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478776" y="448204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The need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Many rural women lack access to skills, credit and markets.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we exist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Community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Many rural women lack access to skills, credit and markets.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Families in the communities we serve face this every day. Our programmes work with local volunteers and partners to create lasting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challenge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art 4"/>
          <p:cNvSpPr/>
          <p:nvPr/>
        </p:nvSpPr>
        <p:spPr>
          <a:xfrm>
            <a:off x="7193280" y="1097280"/>
            <a:ext cx="3779520" cy="3413760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37597" y="3459480"/>
            <a:ext cx="538886" cy="1584960"/>
          </a:xfrm>
          <a:prstGeom prst="roundRect">
            <a:avLst>
              <a:gd name="adj" fmla="val 707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814560" y="3982517"/>
            <a:ext cx="1584960" cy="538886"/>
          </a:xfrm>
          <a:prstGeom prst="roundRect">
            <a:avLst>
              <a:gd name="adj" fmla="val 707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6096000" y="5897880"/>
            <a:ext cx="1524000" cy="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7620000" y="5074920"/>
            <a:ext cx="365760" cy="82296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7985760" y="5074920"/>
            <a:ext cx="365760" cy="137160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351520" y="4526280"/>
            <a:ext cx="365760" cy="192024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717280" y="4526280"/>
            <a:ext cx="426720" cy="137160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144000" y="5897880"/>
            <a:ext cx="3048000" cy="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11170155" y="921066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94242" y="1558838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214202" y="592405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095916" y="787904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130575" y="694396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061730" y="589367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Our work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28700" y="220599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Skill centres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Tailoring, computers, crafts.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406900" y="193929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673600" y="220599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Self-help groups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Savings and micro-credit.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51800" y="193929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318500" y="220599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Market access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Selling products online.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programmes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Community meetings and surveys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Local volunteers and schools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Programmes with clear goals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Track outcomes and report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approach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art 4"/>
          <p:cNvSpPr/>
          <p:nvPr/>
        </p:nvSpPr>
        <p:spPr>
          <a:xfrm>
            <a:off x="7193280" y="1097280"/>
            <a:ext cx="3779520" cy="3413760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37597" y="3459480"/>
            <a:ext cx="538886" cy="1584960"/>
          </a:xfrm>
          <a:prstGeom prst="roundRect">
            <a:avLst>
              <a:gd name="adj" fmla="val 707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814560" y="3982517"/>
            <a:ext cx="1584960" cy="538886"/>
          </a:xfrm>
          <a:prstGeom prst="roundRect">
            <a:avLst>
              <a:gd name="adj" fmla="val 707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6096000" y="5897880"/>
            <a:ext cx="1524000" cy="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7620000" y="5074920"/>
            <a:ext cx="365760" cy="82296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7985760" y="5074920"/>
            <a:ext cx="365760" cy="137160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351520" y="4526280"/>
            <a:ext cx="365760" cy="192024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717280" y="4526280"/>
            <a:ext cx="426720" cy="137160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144000" y="5897880"/>
            <a:ext cx="3048000" cy="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9674044" y="1584036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546370" y="1634974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252369" y="1077632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751050" y="1094325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40677" y="1808418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187247" y="1283541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Impact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11,000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women trained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self-help groups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600" b="1" i="0">
                <a:solidFill>
                  <a:schemeClr val="accent1"/>
                </a:solidFill>
                <a:latin typeface="+mj-lt"/>
              </a:rPr>
              <a:t>₹ 3.2 Cr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 member savings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Programme figures shown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impact so far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Reach has grown steadily as we added volunteers and partner schools.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People reached each year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 run my own tailoring unit now and employ four women.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Programme participant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art 4"/>
          <p:cNvSpPr/>
          <p:nvPr/>
        </p:nvSpPr>
        <p:spPr>
          <a:xfrm>
            <a:off x="7193280" y="1097280"/>
            <a:ext cx="3779520" cy="3413760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37597" y="3459480"/>
            <a:ext cx="538886" cy="1584960"/>
          </a:xfrm>
          <a:prstGeom prst="roundRect">
            <a:avLst>
              <a:gd name="adj" fmla="val 707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814560" y="3982517"/>
            <a:ext cx="1584960" cy="538886"/>
          </a:xfrm>
          <a:prstGeom prst="roundRect">
            <a:avLst>
              <a:gd name="adj" fmla="val 707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6096000" y="5897880"/>
            <a:ext cx="1524000" cy="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7620000" y="5074920"/>
            <a:ext cx="365760" cy="82296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7985760" y="5074920"/>
            <a:ext cx="365760" cy="137160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351520" y="4526280"/>
            <a:ext cx="365760" cy="192024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717280" y="4526280"/>
            <a:ext cx="426720" cy="137160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144000" y="5897880"/>
            <a:ext cx="3048000" cy="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10943620" y="1982390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377596" y="1032174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880378" y="974898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156046" y="1936597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010267" y="1593025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129733" y="878316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Get involved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78%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Programmes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8956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Training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37147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45339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5110" y="44386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8110" y="44767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Fundraising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Where your money goes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28700" y="220599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Donate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₹1,000 supports one child for a month.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406900" y="193929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673600" y="220599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Volunteer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Give a few hours every weekend.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51800" y="193929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318500" y="220599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your company's CSR to the field.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you can help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contact@yourfoundation.org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3340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+91 99999 00000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Together, we can do more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Join us — every contribution counts.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ngo-273">
  <a:themeElements>
    <a:clrScheme name="Morphiq ngo-273">
      <a:dk1>
        <a:srgbClr val="26201C"/>
      </a:dk1>
      <a:lt1>
        <a:srgbClr val="FFF8F3"/>
      </a:lt1>
      <a:dk2>
        <a:srgbClr val="6A5C53"/>
      </a:dk2>
      <a:lt2>
        <a:srgbClr val="FBE7DC"/>
      </a:lt2>
      <a:accent1>
        <a:srgbClr val="F2545B"/>
      </a:accent1>
      <a:accent2>
        <a:srgbClr val="2E294E"/>
      </a:accent2>
      <a:accent3>
        <a:srgbClr val="F9A03F"/>
      </a:accent3>
      <a:accent4>
        <a:srgbClr val="1B998B"/>
      </a:accent4>
      <a:accent5>
        <a:srgbClr val="FDDAD8"/>
      </a:accent5>
      <a:accent6>
        <a:srgbClr val="DCD5D1"/>
      </a:accent6>
      <a:hlink>
        <a:srgbClr val="F2545B"/>
      </a:hlink>
      <a:folHlink>
        <a:srgbClr val="2E294E"/>
      </a:folHlink>
    </a:clrScheme>
    <a:fontScheme name="Morphiq ngo-273">
      <a:majorFont>
        <a:latin typeface="Nunito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Saksham Women's Network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