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People reached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1200</c:v>
                </c:pt>
                <c:pt idx="1">
                  <c:v>2600</c:v>
                </c:pt>
                <c:pt idx="2">
                  <c:v>4100</c:v>
                </c:pt>
                <c:pt idx="3">
                  <c:v>6300</c:v>
                </c:pt>
                <c:pt idx="4">
                  <c:v>8900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Programmes</c:v>
                </c:pt>
                <c:pt idx="1">
                  <c:v>Training</c:v>
                </c:pt>
                <c:pt idx="2">
                  <c:v>Operations</c:v>
                </c:pt>
                <c:pt idx="3">
                  <c:v>Fundraising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78</c:v>
                </c:pt>
                <c:pt idx="1">
                  <c:v>10</c:v>
                </c:pt>
                <c:pt idx="2">
                  <c:v>8</c:v>
                </c:pt>
                <c:pt idx="3">
                  <c:v>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ASHA LEARNING FOUNDATION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ASHA LEARNING FOUNDATION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ASHA LEARNING FOUNDATION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ASHA LEARNING FOUNDATION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338816" y="2103120"/>
            <a:ext cx="842010" cy="84201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559040" y="2701914"/>
            <a:ext cx="4632960" cy="2251086"/>
          </a:xfrm>
          <a:custGeom>
            <a:avLst/>
            <a:gdLst/>
            <a:ahLst/>
            <a:cxnLst/>
            <a:rect l="l" t="t" r="r" b="b"/>
            <a:pathLst>
              <a:path w="4632960" h="2251086">
                <a:moveTo>
                  <a:pt x="0" y="2251086"/>
                </a:moveTo>
                <a:lnTo>
                  <a:pt x="0" y="728991"/>
                </a:lnTo>
                <a:lnTo>
                  <a:pt x="1158240" y="0"/>
                </a:lnTo>
                <a:lnTo>
                  <a:pt x="2316480" y="728991"/>
                </a:lnTo>
                <a:lnTo>
                  <a:pt x="3474720" y="109860"/>
                </a:lnTo>
                <a:lnTo>
                  <a:pt x="4632960" y="728991"/>
                </a:lnTo>
                <a:lnTo>
                  <a:pt x="4632960" y="2251086"/>
                </a:lnTo>
                <a:close/>
              </a:path>
            </a:pathLst>
          </a:custGeom>
          <a:solidFill>
            <a:schemeClr val="accent2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7559040" y="3216354"/>
            <a:ext cx="4632960" cy="1736646"/>
          </a:xfrm>
          <a:custGeom>
            <a:avLst/>
            <a:gdLst/>
            <a:ahLst/>
            <a:cxnLst/>
            <a:rect l="l" t="t" r="r" b="b"/>
            <a:pathLst>
              <a:path w="4632960" h="1736646">
                <a:moveTo>
                  <a:pt x="0" y="1736646"/>
                </a:moveTo>
                <a:lnTo>
                  <a:pt x="0" y="700326"/>
                </a:lnTo>
                <a:lnTo>
                  <a:pt x="1158240" y="413727"/>
                </a:lnTo>
                <a:lnTo>
                  <a:pt x="2316480" y="700326"/>
                </a:lnTo>
                <a:lnTo>
                  <a:pt x="3474720" y="0"/>
                </a:lnTo>
                <a:lnTo>
                  <a:pt x="4632960" y="700326"/>
                </a:lnTo>
                <a:lnTo>
                  <a:pt x="4632960" y="1736646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559040" y="3572798"/>
            <a:ext cx="4632960" cy="1380202"/>
          </a:xfrm>
          <a:custGeom>
            <a:avLst/>
            <a:gdLst/>
            <a:ahLst/>
            <a:cxnLst/>
            <a:rect l="l" t="t" r="r" b="b"/>
            <a:pathLst>
              <a:path w="4632960" h="1380202">
                <a:moveTo>
                  <a:pt x="0" y="1380202"/>
                </a:moveTo>
                <a:lnTo>
                  <a:pt x="0" y="829657"/>
                </a:lnTo>
                <a:lnTo>
                  <a:pt x="1158240" y="223532"/>
                </a:lnTo>
                <a:lnTo>
                  <a:pt x="2316480" y="829657"/>
                </a:lnTo>
                <a:lnTo>
                  <a:pt x="3474720" y="0"/>
                </a:lnTo>
                <a:lnTo>
                  <a:pt x="4632960" y="829657"/>
                </a:lnTo>
                <a:lnTo>
                  <a:pt x="4632960" y="1380202"/>
                </a:lnTo>
                <a:close/>
              </a:path>
            </a:pathLst>
          </a:custGeom>
          <a:solidFill>
            <a:schemeClr val="tx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1333500"/>
            <a:ext cx="108204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FOUNDATION OVERVIEW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58864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Rural Rajasthan   ·   2014   ·   Registered charitable trust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1" i="0">
                <a:solidFill>
                  <a:schemeClr val="tx1"/>
                </a:solidFill>
                <a:latin typeface="+mj-lt"/>
              </a:rPr>
              <a:t>Asha Learning Foundation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Quality education for children in rural schools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The need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Our work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Impact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Get involved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17764" y="1809750"/>
            <a:ext cx="3488436" cy="2933700"/>
          </a:xfrm>
          <a:prstGeom prst="roundRect">
            <a:avLst>
              <a:gd name="adj" fmla="val 259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52382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75342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13014" y="3642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750" b="1" i="0">
                <a:solidFill>
                  <a:schemeClr val="tx1"/>
                </a:solidFill>
                <a:latin typeface="+mj-lt"/>
              </a:rPr>
              <a:t>Many children finish primary school without being able to read fluently.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we exist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Community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Many children finish primary school without being able to read fluently.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Families in the communities we serve face this every day. Our programmes work with local volunteers and partners to create lasting change.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The challenge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Reading camps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Daily reading sessions in village schools.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50" b="1" i="0">
                <a:solidFill>
                  <a:schemeClr val="tx1"/>
                </a:solidFill>
                <a:latin typeface="+mj-lt"/>
              </a:rPr>
              <a:t>Digital classrooms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Tablets and offline learning content.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Teacher support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Training and mentoring for teachers.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Our programmes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Community meetings and surveys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Local volunteers and schools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Programmes with clear goals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Track outcomes and report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Our approach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8,900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children in our programmes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120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partner schools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2×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faster reading progress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Programme figures shown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Our impact so far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Reach has grown steadily as we added volunteers and partner schools.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People reached each year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10668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62050" y="10668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I can now read stories to my little brother every night.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2050" y="44958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Programme participant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2408" y="20002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78%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Programmes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2408" y="28194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Training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2408" y="36385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2408" y="44577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Fundraising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Where your money goes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Donate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₹1,000 supports one child for a month.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Volunteer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Give a few hours every weekend.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your company's CSR to the field.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How you can help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51244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contact@yourfoundation.org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4102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+91 99999 00000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Together, we can do more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Join us — every contribution counts.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ngo-274">
  <a:themeElements>
    <a:clrScheme name="Morphiq ngo-274">
      <a:dk1>
        <a:srgbClr val="1F1A0E"/>
      </a:dk1>
      <a:lt1>
        <a:srgbClr val="FFFBEA"/>
      </a:lt1>
      <a:dk2>
        <a:srgbClr val="625A3E"/>
      </a:dk2>
      <a:lt2>
        <a:srgbClr val="FFF0B8"/>
      </a:lt2>
      <a:accent1>
        <a:srgbClr val="F2A900"/>
      </a:accent1>
      <a:accent2>
        <a:srgbClr val="2D2A6E"/>
      </a:accent2>
      <a:accent3>
        <a:srgbClr val="E2504C"/>
      </a:accent3>
      <a:accent4>
        <a:srgbClr val="2E8B57"/>
      </a:accent4>
      <a:accent5>
        <a:srgbClr val="FDECC0"/>
      </a:accent5>
      <a:accent6>
        <a:srgbClr val="DBD7C7"/>
      </a:accent6>
      <a:hlink>
        <a:srgbClr val="F2A900"/>
      </a:hlink>
      <a:folHlink>
        <a:srgbClr val="2D2A6E"/>
      </a:folHlink>
    </a:clrScheme>
    <a:fontScheme name="Morphiq ngo-274">
      <a:majorFont>
        <a:latin typeface="Lexend"/>
        <a:ea typeface=""/>
        <a:cs typeface=""/>
      </a:majorFont>
      <a:minorFont>
        <a:latin typeface="Lexe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Asha Learning Foundation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