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People reached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1200</c:v>
                </c:pt>
                <c:pt idx="1">
                  <c:v>2600</c:v>
                </c:pt>
                <c:pt idx="2">
                  <c:v>4100</c:v>
                </c:pt>
                <c:pt idx="3">
                  <c:v>6300</c:v>
                </c:pt>
                <c:pt idx="4">
                  <c:v>8900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Programmes</c:v>
                </c:pt>
                <c:pt idx="1">
                  <c:v>Training</c:v>
                </c:pt>
                <c:pt idx="2">
                  <c:v>Operations</c:v>
                </c:pt>
                <c:pt idx="3">
                  <c:v>Fundraising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10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JAL SEVA TRUST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JAL SEVA TRUST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JAL SEVA TRUST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44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896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049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014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3538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JAL SEVA TRUST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315200" y="411480"/>
            <a:ext cx="891540" cy="89154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0" y="995657"/>
            <a:ext cx="12192000" cy="2433343"/>
          </a:xfrm>
          <a:custGeom>
            <a:avLst/>
            <a:gdLst/>
            <a:ahLst/>
            <a:cxnLst/>
            <a:rect l="l" t="t" r="r" b="b"/>
            <a:pathLst>
              <a:path w="12192000" h="2433343">
                <a:moveTo>
                  <a:pt x="0" y="2433343"/>
                </a:moveTo>
                <a:lnTo>
                  <a:pt x="0" y="821713"/>
                </a:lnTo>
                <a:lnTo>
                  <a:pt x="3048000" y="0"/>
                </a:lnTo>
                <a:lnTo>
                  <a:pt x="6096000" y="821713"/>
                </a:lnTo>
                <a:lnTo>
                  <a:pt x="9144000" y="105668"/>
                </a:lnTo>
                <a:lnTo>
                  <a:pt x="12192000" y="821713"/>
                </a:lnTo>
                <a:lnTo>
                  <a:pt x="12192000" y="2433343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0" y="1319461"/>
            <a:ext cx="12192000" cy="2109539"/>
          </a:xfrm>
          <a:custGeom>
            <a:avLst/>
            <a:gdLst/>
            <a:ahLst/>
            <a:cxnLst/>
            <a:rect l="l" t="t" r="r" b="b"/>
            <a:pathLst>
              <a:path w="12192000" h="2109539">
                <a:moveTo>
                  <a:pt x="0" y="2109539"/>
                </a:moveTo>
                <a:lnTo>
                  <a:pt x="0" y="1012259"/>
                </a:lnTo>
                <a:lnTo>
                  <a:pt x="3048000" y="0"/>
                </a:lnTo>
                <a:lnTo>
                  <a:pt x="6096000" y="1012259"/>
                </a:lnTo>
                <a:lnTo>
                  <a:pt x="9144000" y="338732"/>
                </a:lnTo>
                <a:lnTo>
                  <a:pt x="12192000" y="1012259"/>
                </a:lnTo>
                <a:lnTo>
                  <a:pt x="12192000" y="2109539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0" y="2438316"/>
            <a:ext cx="12192000" cy="990684"/>
          </a:xfrm>
          <a:custGeom>
            <a:avLst/>
            <a:gdLst/>
            <a:ahLst/>
            <a:cxnLst/>
            <a:rect l="l" t="t" r="r" b="b"/>
            <a:pathLst>
              <a:path w="12192000" h="990684">
                <a:moveTo>
                  <a:pt x="0" y="990684"/>
                </a:moveTo>
                <a:lnTo>
                  <a:pt x="0" y="407754"/>
                </a:lnTo>
                <a:lnTo>
                  <a:pt x="3048000" y="0"/>
                </a:lnTo>
                <a:lnTo>
                  <a:pt x="6096000" y="407754"/>
                </a:lnTo>
                <a:lnTo>
                  <a:pt x="9144000" y="148717"/>
                </a:lnTo>
                <a:lnTo>
                  <a:pt x="12192000" y="407754"/>
                </a:lnTo>
                <a:lnTo>
                  <a:pt x="12192000" y="990684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858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59436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  <a:cs typeface="+mn-cs"/>
              </a:rPr>
              <a:t>Marathwada, Maharashtra   ·   2011   ·   Registered charitable trust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5800" b="1" i="0">
                <a:solidFill>
                  <a:schemeClr val="tx1"/>
                </a:solidFill>
                <a:latin typeface="+mj-lt"/>
                <a:cs typeface="+mj-cs"/>
              </a:rPr>
              <a:t>Jal Seva Trust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  <a:cs typeface="+mn-cs"/>
              </a:rPr>
              <a:t>Clean drinking water for every village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The need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Our work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Impact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Get involved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Women in drought-hit villages still walk hours every day to fetch water.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Why we exist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Community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Women in drought-hit villages still walk hours every day to fetch water.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Families in the communities we serve face this every day. Our programmes work with local volunteers and partners to create lasting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The challenge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Rainwater harvesting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Check dams and recharge pits.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Water ATMs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Purified water at low cost.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50" b="1" i="0">
                <a:solidFill>
                  <a:schemeClr val="tx1"/>
                </a:solidFill>
                <a:latin typeface="+mj-lt"/>
                <a:cs typeface="+mj-cs"/>
              </a:rPr>
              <a:t>Water committees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Village-led maintenance.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Our programmes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204549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Listen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Community meetings and surveys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85800" y="305038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Partner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Local volunteers and schools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85800" y="405526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Programmes with clear goals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85800" y="506015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Track outcomes and report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Our approach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64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villages with safe water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1.2 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people benefitting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  <a:cs typeface="+mj-cs"/>
              </a:rPr>
              <a:t>3 hrs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saved per family daily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Programme figures shown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Our impact so far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Reach has grown steadily as we added volunteers and partner schools.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People reached each year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78%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Programmes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10%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Training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Operations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2408" y="44577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  <a:cs typeface="+mj-cs"/>
              </a:rPr>
              <a:t>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Fundraising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Where your money goes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Donate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₹1,000 supports one child for a month.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Volunteer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Give a few hours every weekend.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Partner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Bring your company's CSR to the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  <a:cs typeface="+mj-cs"/>
              </a:rPr>
              <a:t>How you can help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  <a:cs typeface="+mn-cs"/>
              </a:rPr>
              <a:t>contact@yourfoundation.org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33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  <a:cs typeface="+mn-cs"/>
              </a:rPr>
              <a:t>+91 99999 00000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  <a:cs typeface="+mj-cs"/>
              </a:rPr>
              <a:t>Together, we can do more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  <a:cs typeface="+mn-cs"/>
              </a:rPr>
              <a:t>Join us — every contribution counts.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ngo-276">
  <a:themeElements>
    <a:clrScheme name="Morphiq ngo-276">
      <a:dk1>
        <a:srgbClr val="26201C"/>
      </a:dk1>
      <a:lt1>
        <a:srgbClr val="FFF8F3"/>
      </a:lt1>
      <a:dk2>
        <a:srgbClr val="6A5C53"/>
      </a:dk2>
      <a:lt2>
        <a:srgbClr val="FBE7DC"/>
      </a:lt2>
      <a:accent1>
        <a:srgbClr val="F2545B"/>
      </a:accent1>
      <a:accent2>
        <a:srgbClr val="2E294E"/>
      </a:accent2>
      <a:accent3>
        <a:srgbClr val="F9A03F"/>
      </a:accent3>
      <a:accent4>
        <a:srgbClr val="1B998B"/>
      </a:accent4>
      <a:accent5>
        <a:srgbClr val="FDDAD8"/>
      </a:accent5>
      <a:accent6>
        <a:srgbClr val="DCD5D1"/>
      </a:accent6>
      <a:hlink>
        <a:srgbClr val="F2545B"/>
      </a:hlink>
      <a:folHlink>
        <a:srgbClr val="2E294E"/>
      </a:folHlink>
    </a:clrScheme>
    <a:fontScheme name="Morphiq ngo-276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Jal Seva Trust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