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People reached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1200</c:v>
                </c:pt>
                <c:pt idx="1">
                  <c:v>2600</c:v>
                </c:pt>
                <c:pt idx="2">
                  <c:v>4100</c:v>
                </c:pt>
                <c:pt idx="3">
                  <c:v>6300</c:v>
                </c:pt>
                <c:pt idx="4">
                  <c:v>8900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Programmes</c:v>
                </c:pt>
                <c:pt idx="1">
                  <c:v>Training</c:v>
                </c:pt>
                <c:pt idx="2">
                  <c:v>Operations</c:v>
                </c:pt>
                <c:pt idx="3">
                  <c:v>Fundraising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78</c:v>
                </c:pt>
                <c:pt idx="1">
                  <c:v>10</c:v>
                </c:pt>
                <c:pt idx="2">
                  <c:v>8</c:v>
                </c:pt>
                <c:pt idx="3">
                  <c:v>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HARIYALI GREEN MISSION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339840" y="0"/>
            <a:ext cx="58521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393229" y="1097280"/>
            <a:ext cx="3628339" cy="3277210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411773" y="3491179"/>
            <a:ext cx="517331" cy="1521562"/>
          </a:xfrm>
          <a:prstGeom prst="roundRect">
            <a:avLst>
              <a:gd name="adj" fmla="val 736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9909658" y="3993295"/>
            <a:ext cx="1521562" cy="517331"/>
          </a:xfrm>
          <a:prstGeom prst="roundRect">
            <a:avLst>
              <a:gd name="adj" fmla="val 7364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339840" y="5897880"/>
            <a:ext cx="146304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7802880" y="5074920"/>
            <a:ext cx="351130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154010" y="5074920"/>
            <a:ext cx="351129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505139" y="4526280"/>
            <a:ext cx="351130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8856269" y="4526280"/>
            <a:ext cx="409651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265920" y="5897880"/>
            <a:ext cx="292608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11536706" y="1682808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861356" y="1656192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0310693" y="758208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1143429" y="1217518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1103443" y="201804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704279" y="1329286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609600" y="647700"/>
            <a:ext cx="438150" cy="762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09600" y="857250"/>
            <a:ext cx="499872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FOUNDATION OVERVIEW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096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WORKING IN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Bengaluru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3749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SINCE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3749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140200" y="5772150"/>
            <a:ext cx="16129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REGISTRATION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140200" y="5962650"/>
            <a:ext cx="16129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Registered charitable trust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143000"/>
            <a:ext cx="5200650" cy="2857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100" b="1" i="0">
                <a:solidFill>
                  <a:schemeClr val="tx1"/>
                </a:solidFill>
                <a:latin typeface="+mj-lt"/>
              </a:rPr>
              <a:t>Hariyali Green Mission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191000"/>
            <a:ext cx="4754880" cy="8572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Restoring urban forests and lakes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The need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Our work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Impact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Get involved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6096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81100"/>
            <a:ext cx="9258300" cy="3733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Our cities are losing green cover and lakes at an alarming rate.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609600" y="5391150"/>
            <a:ext cx="109728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09600" y="55816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we exist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5047488" cy="4267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52374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4670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Community photo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6188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Our cities are losing green cover and lakes at an alarming rate.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6188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Families in the communities we serve face this every day. Our programmes work with local volunteers and partners to create lasting change.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The challenge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Urban forests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Dense native plantations.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Lake revival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Clean-ups and wetland restoration.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Green schools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Nature clubs and nurseries.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programmes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Listen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Community meetings and surveys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ectangle 7"/>
          <p:cNvSpPr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Local volunteers and schools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ectangle 12"/>
          <p:cNvSpPr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Programmes with clear goals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ectangle 17"/>
          <p:cNvSpPr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Track outcomes and report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approach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55,000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trees planted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672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958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958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lakes revived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24800" y="2019300"/>
            <a:ext cx="0" cy="2359914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53400" y="2114550"/>
            <a:ext cx="32766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90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53400" y="3543300"/>
            <a:ext cx="32004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green schools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5524500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Programme figures shown are 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Our impact so far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Reach has grown steadily as we added volunteers and partner schools.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People reached each year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Image placeholder (right-click &gt; Format Shape &gt; Picture fill)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Freeform 2"/>
          <p:cNvSpPr/>
          <p:nvPr/>
        </p:nvSpPr>
        <p:spPr>
          <a:xfrm>
            <a:off x="1706880" y="3215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2529840" y="2971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5250" y="3794760"/>
            <a:ext cx="44424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Portrait image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299710" y="1047750"/>
            <a:ext cx="1905000" cy="152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800" b="1" i="0">
                <a:solidFill>
                  <a:schemeClr val="accent1"/>
                </a:solidFill>
                <a:latin typeface="+mj-lt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299710" y="2381250"/>
            <a:ext cx="6225540" cy="2476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600" b="0" i="1">
                <a:solidFill>
                  <a:schemeClr val="tx1"/>
                </a:solidFill>
                <a:latin typeface="+mj-lt"/>
              </a:rPr>
              <a:t>The lake near our home is alive with birds again.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99710" y="5143500"/>
            <a:ext cx="622554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2"/>
                </a:solidFill>
                <a:latin typeface="+mn-lt"/>
              </a:rPr>
              <a:t>— Programme participant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ectangle 3"/>
          <p:cNvSpPr/>
          <p:nvPr/>
        </p:nvSpPr>
        <p:spPr>
          <a:xfrm>
            <a:off x="6315456" y="1924050"/>
            <a:ext cx="152400" cy="152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78%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Programmes</a:t>
            </a:r>
          </a:p>
        </p:txBody>
      </p:sp>
      <p:sp>
        <p:nvSpPr>
          <p:cNvPr id="7" name="Rectangle 6"/>
          <p:cNvSpPr/>
          <p:nvPr/>
        </p:nvSpPr>
        <p:spPr>
          <a:xfrm>
            <a:off x="6315456" y="2743200"/>
            <a:ext cx="152400" cy="1524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Training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15456" y="3562350"/>
            <a:ext cx="152400" cy="1524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Operations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315456" y="4381500"/>
            <a:ext cx="152400" cy="1524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Fundraising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your money goes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609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Donate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₹1,000 supports one child for a month.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561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Volunteer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Give a few hours every weekend.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02600" y="196977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Partner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Bring your company's CSR to the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How you can help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art 4"/>
          <p:cNvSpPr/>
          <p:nvPr/>
        </p:nvSpPr>
        <p:spPr>
          <a:xfrm>
            <a:off x="7693152" y="1097280"/>
            <a:ext cx="3401568" cy="3072384"/>
          </a:xfrm>
          <a:prstGeom prst="hear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523037" y="3538728"/>
            <a:ext cx="484998" cy="1426464"/>
          </a:xfrm>
          <a:prstGeom prst="roundRect">
            <a:avLst>
              <a:gd name="adj" fmla="val 785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052304" y="4009461"/>
            <a:ext cx="1426464" cy="484998"/>
          </a:xfrm>
          <a:prstGeom prst="roundRect">
            <a:avLst>
              <a:gd name="adj" fmla="val 785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6705600" y="5897880"/>
            <a:ext cx="13716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9" name="Connector 8"/>
          <p:cNvCxnSpPr/>
          <p:nvPr/>
        </p:nvCxnSpPr>
        <p:spPr>
          <a:xfrm flipV="1">
            <a:off x="8077200" y="5074920"/>
            <a:ext cx="329184" cy="82296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8406384" y="5074920"/>
            <a:ext cx="329184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1" name="Connector 10"/>
          <p:cNvCxnSpPr/>
          <p:nvPr/>
        </p:nvCxnSpPr>
        <p:spPr>
          <a:xfrm flipV="1">
            <a:off x="8735568" y="4526280"/>
            <a:ext cx="329184" cy="192024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064752" y="4526280"/>
            <a:ext cx="384048" cy="137160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cxnSp>
        <p:nvCxnSpPr>
          <p:cNvPr id="13" name="Connector 12"/>
          <p:cNvCxnSpPr/>
          <p:nvPr/>
        </p:nvCxnSpPr>
        <p:spPr>
          <a:xfrm>
            <a:off x="9448800" y="5897880"/>
            <a:ext cx="2743200" cy="0"/>
          </a:xfrm>
          <a:prstGeom prst="line">
            <a:avLst/>
          </a:prstGeom>
          <a:ln w="50800">
            <a:solidFill>
              <a:schemeClr val="tx1"/>
            </a:solidFill>
          </a:ln>
        </p:spPr>
      </p:cxnSp>
      <p:sp>
        <p:nvSpPr>
          <p:cNvPr id="14" name="Oval 13"/>
          <p:cNvSpPr/>
          <p:nvPr/>
        </p:nvSpPr>
        <p:spPr>
          <a:xfrm>
            <a:off x="7189034" y="563344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605628" y="530568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11492329" y="1323837"/>
            <a:ext cx="95250" cy="95250"/>
          </a:xfrm>
          <a:prstGeom prst="ellipse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908653" y="524189"/>
            <a:ext cx="95250" cy="95250"/>
          </a:xfrm>
          <a:prstGeom prst="ellipse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846696" y="1520337"/>
            <a:ext cx="95250" cy="95250"/>
          </a:xfrm>
          <a:prstGeom prst="ellipse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806060" y="1502978"/>
            <a:ext cx="95250" cy="95250"/>
          </a:xfrm>
          <a:prstGeom prst="ellipse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contact@yourfoundation.org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09600" y="548640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+91 99999 00000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Together, we can do more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Join us — every contribution counts.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ngo-279">
  <a:themeElements>
    <a:clrScheme name="Morphiq ngo-279">
      <a:dk1>
        <a:srgbClr val="E8F3EE"/>
      </a:dk1>
      <a:lt1>
        <a:srgbClr val="0B2B26"/>
      </a:lt1>
      <a:dk2>
        <a:srgbClr val="9DBCB2"/>
      </a:dk2>
      <a:lt2>
        <a:srgbClr val="163832"/>
      </a:lt2>
      <a:accent1>
        <a:srgbClr val="DAF7A6"/>
      </a:accent1>
      <a:accent2>
        <a:srgbClr val="FFC300"/>
      </a:accent2>
      <a:accent3>
        <a:srgbClr val="FF5733"/>
      </a:accent3>
      <a:accent4>
        <a:srgbClr val="8EE3EF"/>
      </a:accent4>
      <a:accent5>
        <a:srgbClr val="30503D"/>
      </a:accent5>
      <a:accent6>
        <a:srgbClr val="2E4B46"/>
      </a:accent6>
      <a:hlink>
        <a:srgbClr val="DAF7A6"/>
      </a:hlink>
      <a:folHlink>
        <a:srgbClr val="FFC300"/>
      </a:folHlink>
    </a:clrScheme>
    <a:fontScheme name="Morphiq ngo-279">
      <a:majorFont>
        <a:latin typeface="Outfit"/>
        <a:ea typeface=""/>
        <a:cs typeface=""/>
      </a:majorFont>
      <a:minorFont>
        <a:latin typeface="Outfi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Hariyali Green Mission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