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Programmes</c:v>
                </c:pt>
                <c:pt idx="1">
                  <c:v>Training</c:v>
                </c:pt>
                <c:pt idx="2">
                  <c:v>Operations</c:v>
                </c:pt>
                <c:pt idx="3">
                  <c:v>Fundraising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78</c:v>
                </c:pt>
                <c:pt idx="1">
                  <c:v>10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HARIYALI GREEN MISSION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HARIYALI GREEN MISSION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HARIYALI GREEN MISSION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HARIYALI GREEN MISSION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Heart 3"/>
          <p:cNvSpPr/>
          <p:nvPr/>
        </p:nvSpPr>
        <p:spPr>
          <a:xfrm>
            <a:off x="8193024" y="680314"/>
            <a:ext cx="2636215" cy="2381098"/>
          </a:xfrm>
          <a:prstGeom prst="hear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0736095" y="2083460"/>
            <a:ext cx="375873" cy="1105510"/>
          </a:xfrm>
          <a:prstGeom prst="roundRect">
            <a:avLst>
              <a:gd name="adj" fmla="val 10136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371277" y="2448279"/>
            <a:ext cx="1105510" cy="375873"/>
          </a:xfrm>
          <a:prstGeom prst="roundRect">
            <a:avLst>
              <a:gd name="adj" fmla="val 10136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>
            <a:off x="7315200" y="3656686"/>
            <a:ext cx="121920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8" name="Connector 7"/>
          <p:cNvCxnSpPr/>
          <p:nvPr/>
        </p:nvCxnSpPr>
        <p:spPr>
          <a:xfrm flipV="1">
            <a:off x="8534400" y="3146450"/>
            <a:ext cx="292608" cy="510236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8827008" y="3146450"/>
            <a:ext cx="292608" cy="850392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 flipV="1">
            <a:off x="9119616" y="2806294"/>
            <a:ext cx="292608" cy="1190548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9412224" y="2806294"/>
            <a:ext cx="341376" cy="850392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9753600" y="3656686"/>
            <a:ext cx="243840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8203742" y="242039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9721335" y="1262778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792150" y="914201"/>
            <a:ext cx="95250" cy="9525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828643" y="322192"/>
            <a:ext cx="95250" cy="9525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213638" y="1077967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636324" y="938021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9600" y="6096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FOUNDATION OVERVIEW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609600" y="5695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1" name="TextBox 20"/>
          <p:cNvSpPr txBox="1"/>
          <p:nvPr/>
        </p:nvSpPr>
        <p:spPr>
          <a:xfrm>
            <a:off x="609600" y="581025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WORKING 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9600" y="600075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Bengaluru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67200" y="581025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SINCE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67200" y="600075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2016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24800" y="581025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REGISTRATION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24800" y="600075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Registered charitable trust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28750"/>
            <a:ext cx="6419850" cy="3429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8200" b="0" i="0">
                <a:solidFill>
                  <a:schemeClr val="tx1"/>
                </a:solidFill>
                <a:latin typeface="+mj-lt"/>
              </a:rPr>
              <a:t>Hariyali Green Mission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048250"/>
            <a:ext cx="6667500" cy="6096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Restoring urban forests and lakes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The need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Our work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Impact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Get involved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Our cities are losing green cover and lakes at an alarming rate.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we exist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Community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Our cities are losing green cover and lakes at an alarming rate.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Families in the communities we serve face this every day. Our programmes work with local volunteers and partners to create lasting change.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The challenge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Urban forests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Dense native plantations.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Lake revival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Clean-ups and wetland restoration.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Green schools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Nature clubs and nurseries.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Our programmes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Community meetings and surveys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Local volunteers and schools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Programmes with clear goals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Track outcomes and report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Our approach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55,000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trees planted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lakes revived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90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green schools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Programme figures shown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Our impact so far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5456" y="19240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78%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4206" y="18669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Programmes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5456" y="27432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1206" y="26479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4206" y="26860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Training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5456" y="35623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1206" y="34671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4206" y="35052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5456" y="43815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1206" y="42862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4206" y="43243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Fundraising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Where your money goes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Donate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₹1,000 supports one child for a month.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Volunteer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Give a few hours every weekend.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your company's CSR to the field.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How you can help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contact@yourfoundation.org   ·   +91 99999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0" i="0">
                <a:solidFill>
                  <a:schemeClr val="bg1"/>
                </a:solidFill>
                <a:latin typeface="+mj-lt"/>
              </a:rPr>
              <a:t>Together, we can do more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Join us — every contribution counts.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ngo-446">
  <a:themeElements>
    <a:clrScheme name="Morphiq ngo-446">
      <a:dk1>
        <a:srgbClr val="2A1F17"/>
      </a:dk1>
      <a:lt1>
        <a:srgbClr val="F6EFE6"/>
      </a:lt1>
      <a:dk2>
        <a:srgbClr val="6E5B4B"/>
      </a:dk2>
      <a:lt2>
        <a:srgbClr val="EADBC8"/>
      </a:lt2>
      <a:accent1>
        <a:srgbClr val="B5552B"/>
      </a:accent1>
      <a:accent2>
        <a:srgbClr val="3D5A4A"/>
      </a:accent2>
      <a:accent3>
        <a:srgbClr val="D9A441"/>
      </a:accent3>
      <a:accent4>
        <a:srgbClr val="7C3A2D"/>
      </a:accent4>
      <a:accent5>
        <a:srgbClr val="EAD3C4"/>
      </a:accent5>
      <a:accent6>
        <a:srgbClr val="D5CEC5"/>
      </a:accent6>
      <a:hlink>
        <a:srgbClr val="B5552B"/>
      </a:hlink>
      <a:folHlink>
        <a:srgbClr val="3D5A4A"/>
      </a:folHlink>
    </a:clrScheme>
    <a:fontScheme name="Morphiq ngo-446">
      <a:majorFont>
        <a:latin typeface="Instrument Serif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Hariyali Green Mission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