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_rels/chart8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8.xlsx"/></Relationships>
</file>

<file path=ppt/charts/_rels/chart9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9.xlsx"/></Relationships>
</file>

<file path=ppt/charts/_rels/chart10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0.xlsx"/></Relationships>
</file>

<file path=ppt/charts/_rels/chart1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1.xlsx"/></Relationships>
</file>

<file path=ppt/charts/_rels/chart1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2.xlsx"/></Relationships>
</file>

<file path=ppt/charts/_rels/chart1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3.xlsx"/></Relationships>
</file>

<file path=ppt/charts/_rels/chart1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People reached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1200</c:v>
                </c:pt>
                <c:pt idx="1">
                  <c:v>2600</c:v>
                </c:pt>
                <c:pt idx="2">
                  <c:v>4100</c:v>
                </c:pt>
                <c:pt idx="3">
                  <c:v>6300</c:v>
                </c:pt>
                <c:pt idx="4">
                  <c:v>8900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Programmes</c:v>
                </c:pt>
                <c:pt idx="1">
                  <c:v>Training</c:v>
                </c:pt>
                <c:pt idx="2">
                  <c:v>Operations</c:v>
                </c:pt>
                <c:pt idx="3">
                  <c:v>Fundraising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78</c:v>
                </c:pt>
                <c:pt idx="1">
                  <c:v>10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People reached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1200</c:v>
                </c:pt>
                <c:pt idx="1">
                  <c:v>2600</c:v>
                </c:pt>
                <c:pt idx="2">
                  <c:v>4100</c:v>
                </c:pt>
                <c:pt idx="3">
                  <c:v>6300</c:v>
                </c:pt>
                <c:pt idx="4">
                  <c:v>8900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Programmes</c:v>
                </c:pt>
                <c:pt idx="1">
                  <c:v>Training</c:v>
                </c:pt>
                <c:pt idx="2">
                  <c:v>Operations</c:v>
                </c:pt>
                <c:pt idx="3">
                  <c:v>Fundraising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78</c:v>
                </c:pt>
                <c:pt idx="1">
                  <c:v>10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People reached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1200</c:v>
                </c:pt>
                <c:pt idx="1">
                  <c:v>2600</c:v>
                </c:pt>
                <c:pt idx="2">
                  <c:v>4100</c:v>
                </c:pt>
                <c:pt idx="3">
                  <c:v>6300</c:v>
                </c:pt>
                <c:pt idx="4">
                  <c:v>8900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Programmes</c:v>
                </c:pt>
                <c:pt idx="1">
                  <c:v>Training</c:v>
                </c:pt>
                <c:pt idx="2">
                  <c:v>Operations</c:v>
                </c:pt>
                <c:pt idx="3">
                  <c:v>Fundraising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78</c:v>
                </c:pt>
                <c:pt idx="1">
                  <c:v>10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People reached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1200</c:v>
                </c:pt>
                <c:pt idx="1">
                  <c:v>2600</c:v>
                </c:pt>
                <c:pt idx="2">
                  <c:v>4100</c:v>
                </c:pt>
                <c:pt idx="3">
                  <c:v>6300</c:v>
                </c:pt>
                <c:pt idx="4">
                  <c:v>8900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Programmes</c:v>
                </c:pt>
                <c:pt idx="1">
                  <c:v>Training</c:v>
                </c:pt>
                <c:pt idx="2">
                  <c:v>Operations</c:v>
                </c:pt>
                <c:pt idx="3">
                  <c:v>Fundraising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78</c:v>
                </c:pt>
                <c:pt idx="1">
                  <c:v>10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People reached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1200</c:v>
                </c:pt>
                <c:pt idx="1">
                  <c:v>2600</c:v>
                </c:pt>
                <c:pt idx="2">
                  <c:v>4100</c:v>
                </c:pt>
                <c:pt idx="3">
                  <c:v>6300</c:v>
                </c:pt>
                <c:pt idx="4">
                  <c:v>8900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Programmes</c:v>
                </c:pt>
                <c:pt idx="1">
                  <c:v>Training</c:v>
                </c:pt>
                <c:pt idx="2">
                  <c:v>Operations</c:v>
                </c:pt>
                <c:pt idx="3">
                  <c:v>Fundraising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78</c:v>
                </c:pt>
                <c:pt idx="1">
                  <c:v>10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People reached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1200</c:v>
                </c:pt>
                <c:pt idx="1">
                  <c:v>2600</c:v>
                </c:pt>
                <c:pt idx="2">
                  <c:v>4100</c:v>
                </c:pt>
                <c:pt idx="3">
                  <c:v>6300</c:v>
                </c:pt>
                <c:pt idx="4">
                  <c:v>8900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Programmes</c:v>
                </c:pt>
                <c:pt idx="1">
                  <c:v>Training</c:v>
                </c:pt>
                <c:pt idx="2">
                  <c:v>Operations</c:v>
                </c:pt>
                <c:pt idx="3">
                  <c:v>Fundraising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78</c:v>
                </c:pt>
                <c:pt idx="1">
                  <c:v>10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People reached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1200</c:v>
                </c:pt>
                <c:pt idx="1">
                  <c:v>2600</c:v>
                </c:pt>
                <c:pt idx="2">
                  <c:v>4100</c:v>
                </c:pt>
                <c:pt idx="3">
                  <c:v>6300</c:v>
                </c:pt>
                <c:pt idx="4">
                  <c:v>8900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Programmes</c:v>
                </c:pt>
                <c:pt idx="1">
                  <c:v>Training</c:v>
                </c:pt>
                <c:pt idx="2">
                  <c:v>Operations</c:v>
                </c:pt>
                <c:pt idx="3">
                  <c:v>Fundraising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78</c:v>
                </c:pt>
                <c:pt idx="1">
                  <c:v>10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FOUNDATION ANNUAL IMPACT DECK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FOUNDATION ANNUAL IMPACT DECK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FOUNDATION ANNUAL IMPACT DECK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FOUNDATION ANNUAL IMPACT DECK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6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8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0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1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2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3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4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851136" y="822960"/>
            <a:ext cx="1521562" cy="152156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339840" y="2402867"/>
            <a:ext cx="5852160" cy="4455133"/>
          </a:xfrm>
          <a:custGeom>
            <a:avLst/>
            <a:gdLst/>
            <a:ahLst/>
            <a:cxnLst/>
            <a:rect l="l" t="t" r="r" b="b"/>
            <a:pathLst>
              <a:path w="5852160" h="4455133">
                <a:moveTo>
                  <a:pt x="0" y="4455133"/>
                </a:moveTo>
                <a:lnTo>
                  <a:pt x="0" y="1231873"/>
                </a:lnTo>
                <a:lnTo>
                  <a:pt x="1463040" y="0"/>
                </a:lnTo>
                <a:lnTo>
                  <a:pt x="2926080" y="1231873"/>
                </a:lnTo>
                <a:lnTo>
                  <a:pt x="4389120" y="479599"/>
                </a:lnTo>
                <a:lnTo>
                  <a:pt x="5852160" y="1231873"/>
                </a:lnTo>
                <a:lnTo>
                  <a:pt x="5852160" y="4455133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339840" y="3357141"/>
            <a:ext cx="5852160" cy="3500859"/>
          </a:xfrm>
          <a:custGeom>
            <a:avLst/>
            <a:gdLst/>
            <a:ahLst/>
            <a:cxnLst/>
            <a:rect l="l" t="t" r="r" b="b"/>
            <a:pathLst>
              <a:path w="5852160" h="3500859">
                <a:moveTo>
                  <a:pt x="0" y="3500859"/>
                </a:moveTo>
                <a:lnTo>
                  <a:pt x="0" y="1306299"/>
                </a:lnTo>
                <a:lnTo>
                  <a:pt x="1463040" y="0"/>
                </a:lnTo>
                <a:lnTo>
                  <a:pt x="2926080" y="1306299"/>
                </a:lnTo>
                <a:lnTo>
                  <a:pt x="4389120" y="554311"/>
                </a:lnTo>
                <a:lnTo>
                  <a:pt x="5852160" y="1306299"/>
                </a:lnTo>
                <a:lnTo>
                  <a:pt x="5852160" y="3500859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339840" y="4446009"/>
            <a:ext cx="5852160" cy="2411991"/>
          </a:xfrm>
          <a:custGeom>
            <a:avLst/>
            <a:gdLst/>
            <a:ahLst/>
            <a:cxnLst/>
            <a:rect l="l" t="t" r="r" b="b"/>
            <a:pathLst>
              <a:path w="5852160" h="2411991">
                <a:moveTo>
                  <a:pt x="0" y="2411991"/>
                </a:moveTo>
                <a:lnTo>
                  <a:pt x="0" y="1246131"/>
                </a:lnTo>
                <a:lnTo>
                  <a:pt x="1463040" y="0"/>
                </a:lnTo>
                <a:lnTo>
                  <a:pt x="2926080" y="1246131"/>
                </a:lnTo>
                <a:lnTo>
                  <a:pt x="4389120" y="29017"/>
                </a:lnTo>
                <a:lnTo>
                  <a:pt x="5852160" y="1246131"/>
                </a:lnTo>
                <a:lnTo>
                  <a:pt x="5852160" y="2411991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85800" y="7239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933450"/>
            <a:ext cx="49225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IMPACT REPORT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257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MODULES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257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656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EDITION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656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51244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Foundation Annual Impact Deck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91000"/>
            <a:ext cx="46786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Programmes, outcomes, partners and finances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Asha Learning Foundation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4860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4955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4955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Annapurna Food Bank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1718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1813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1813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Hariyali Green Mission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38576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38671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38671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Annapurna Food Bank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5434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85800" y="45529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38300" y="45529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Green Earth Collective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638300" y="5229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685800" y="52387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38300" y="52387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Saksham Women's Network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638300" y="59150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2" name="Image placeholder (right-click &gt; Format Shape &gt; Picture fill)"/>
          <p:cNvSpPr/>
          <p:nvPr/>
        </p:nvSpPr>
        <p:spPr>
          <a:xfrm>
            <a:off x="8017764" y="1809750"/>
            <a:ext cx="3488436" cy="4000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152382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975342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13014" y="41757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53600" y="822960"/>
            <a:ext cx="1584960" cy="158496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096000" y="2586575"/>
            <a:ext cx="6096000" cy="4271425"/>
          </a:xfrm>
          <a:custGeom>
            <a:avLst/>
            <a:gdLst/>
            <a:ahLst/>
            <a:cxnLst/>
            <a:rect l="l" t="t" r="r" b="b"/>
            <a:pathLst>
              <a:path w="6096000" h="4271425">
                <a:moveTo>
                  <a:pt x="0" y="4271425"/>
                </a:moveTo>
                <a:lnTo>
                  <a:pt x="0" y="1048165"/>
                </a:lnTo>
                <a:lnTo>
                  <a:pt x="1524000" y="0"/>
                </a:lnTo>
                <a:lnTo>
                  <a:pt x="3048000" y="1048165"/>
                </a:lnTo>
                <a:lnTo>
                  <a:pt x="4572000" y="322022"/>
                </a:lnTo>
                <a:lnTo>
                  <a:pt x="6096000" y="1048165"/>
                </a:lnTo>
                <a:lnTo>
                  <a:pt x="6096000" y="4271425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096000" y="3039439"/>
            <a:ext cx="6096000" cy="3818561"/>
          </a:xfrm>
          <a:custGeom>
            <a:avLst/>
            <a:gdLst/>
            <a:ahLst/>
            <a:cxnLst/>
            <a:rect l="l" t="t" r="r" b="b"/>
            <a:pathLst>
              <a:path w="6096000" h="3818561">
                <a:moveTo>
                  <a:pt x="0" y="3818561"/>
                </a:moveTo>
                <a:lnTo>
                  <a:pt x="0" y="1624001"/>
                </a:lnTo>
                <a:lnTo>
                  <a:pt x="1524000" y="825935"/>
                </a:lnTo>
                <a:lnTo>
                  <a:pt x="3048000" y="1624001"/>
                </a:lnTo>
                <a:lnTo>
                  <a:pt x="4572000" y="0"/>
                </a:lnTo>
                <a:lnTo>
                  <a:pt x="6096000" y="1624001"/>
                </a:lnTo>
                <a:lnTo>
                  <a:pt x="6096000" y="3818561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096000" y="3859980"/>
            <a:ext cx="6096000" cy="2998020"/>
          </a:xfrm>
          <a:custGeom>
            <a:avLst/>
            <a:gdLst/>
            <a:ahLst/>
            <a:cxnLst/>
            <a:rect l="l" t="t" r="r" b="b"/>
            <a:pathLst>
              <a:path w="6096000" h="2998020">
                <a:moveTo>
                  <a:pt x="0" y="2998020"/>
                </a:moveTo>
                <a:lnTo>
                  <a:pt x="0" y="1832160"/>
                </a:lnTo>
                <a:lnTo>
                  <a:pt x="1524000" y="635398"/>
                </a:lnTo>
                <a:lnTo>
                  <a:pt x="3048000" y="1832160"/>
                </a:lnTo>
                <a:lnTo>
                  <a:pt x="4572000" y="0"/>
                </a:lnTo>
                <a:lnTo>
                  <a:pt x="6096000" y="1832160"/>
                </a:lnTo>
                <a:lnTo>
                  <a:pt x="6096000" y="2998020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950" b="1" i="0">
                <a:solidFill>
                  <a:schemeClr val="tx1"/>
                </a:solidFill>
                <a:latin typeface="+mj-lt"/>
              </a:rPr>
              <a:t>Asha Learning Foundation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Quality education for children in rural schools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Programme 1 · Asha Learning Foundation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1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Community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100" b="1" i="0">
                <a:solidFill>
                  <a:schemeClr val="tx1"/>
                </a:solidFill>
                <a:latin typeface="+mj-lt"/>
              </a:rPr>
              <a:t>Many children finish primary school without being able to read fluently.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Families in the communities we serve face this every day. Our programmes work with local volunteers and partners to create lasting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The challenge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1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Reading camps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Daily reading sessions in village schools.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50" b="1" i="0">
                <a:solidFill>
                  <a:schemeClr val="tx1"/>
                </a:solidFill>
                <a:latin typeface="+mj-lt"/>
              </a:rPr>
              <a:t>Digital classrooms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Tablets and offline learning content.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Teacher support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Training and mentoring for teachers.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programmes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1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Community meetings and surveys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Local volunteers and schools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Programmes with clear goals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Track outcomes and report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approach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1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8,900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children in our programmes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120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partner schools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faster reading progress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Programme figures shown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impact so far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1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Reach has grown steadily as we added volunteers and partner schools.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People reached each year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I can now read stories to my little brother every night.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Programme participant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1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78%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Programmes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Training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Fundraising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Where your money goes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1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Donate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₹1,000 supports one child for a month.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Volunteer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Give a few hours every weekend.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your company's CSR to the field.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you can help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53600" y="822960"/>
            <a:ext cx="1584960" cy="158496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096000" y="2102819"/>
            <a:ext cx="6096000" cy="4755181"/>
          </a:xfrm>
          <a:custGeom>
            <a:avLst/>
            <a:gdLst/>
            <a:ahLst/>
            <a:cxnLst/>
            <a:rect l="l" t="t" r="r" b="b"/>
            <a:pathLst>
              <a:path w="6096000" h="4755181">
                <a:moveTo>
                  <a:pt x="0" y="4755181"/>
                </a:moveTo>
                <a:lnTo>
                  <a:pt x="0" y="1531921"/>
                </a:lnTo>
                <a:lnTo>
                  <a:pt x="1524000" y="1079150"/>
                </a:lnTo>
                <a:lnTo>
                  <a:pt x="3048000" y="1531921"/>
                </a:lnTo>
                <a:lnTo>
                  <a:pt x="4572000" y="0"/>
                </a:lnTo>
                <a:lnTo>
                  <a:pt x="6096000" y="1531921"/>
                </a:lnTo>
                <a:lnTo>
                  <a:pt x="6096000" y="4755181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096000" y="2838431"/>
            <a:ext cx="6096000" cy="4019569"/>
          </a:xfrm>
          <a:custGeom>
            <a:avLst/>
            <a:gdLst/>
            <a:ahLst/>
            <a:cxnLst/>
            <a:rect l="l" t="t" r="r" b="b"/>
            <a:pathLst>
              <a:path w="6096000" h="4019569">
                <a:moveTo>
                  <a:pt x="0" y="4019569"/>
                </a:moveTo>
                <a:lnTo>
                  <a:pt x="0" y="1825009"/>
                </a:lnTo>
                <a:lnTo>
                  <a:pt x="1524000" y="77287"/>
                </a:lnTo>
                <a:lnTo>
                  <a:pt x="3048000" y="1825009"/>
                </a:lnTo>
                <a:lnTo>
                  <a:pt x="4572000" y="0"/>
                </a:lnTo>
                <a:lnTo>
                  <a:pt x="6096000" y="1825009"/>
                </a:lnTo>
                <a:lnTo>
                  <a:pt x="6096000" y="4019569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096000" y="4657264"/>
            <a:ext cx="6096000" cy="2200736"/>
          </a:xfrm>
          <a:custGeom>
            <a:avLst/>
            <a:gdLst/>
            <a:ahLst/>
            <a:cxnLst/>
            <a:rect l="l" t="t" r="r" b="b"/>
            <a:pathLst>
              <a:path w="6096000" h="2200736">
                <a:moveTo>
                  <a:pt x="0" y="2200736"/>
                </a:moveTo>
                <a:lnTo>
                  <a:pt x="0" y="1034876"/>
                </a:lnTo>
                <a:lnTo>
                  <a:pt x="1524000" y="207449"/>
                </a:lnTo>
                <a:lnTo>
                  <a:pt x="3048000" y="1034876"/>
                </a:lnTo>
                <a:lnTo>
                  <a:pt x="4572000" y="0"/>
                </a:lnTo>
                <a:lnTo>
                  <a:pt x="6096000" y="1034876"/>
                </a:lnTo>
                <a:lnTo>
                  <a:pt x="6096000" y="2200736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Annapurna Food Bank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Ending hunger by rescuing surplus food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Programme 2 · Annapurna Food Bank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2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Community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Tonnes of good food are wasted daily while many families go hungry.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Families in the communities we serve face this every day. Our programmes work with local volunteers and partners to create lasting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The challenge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2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Food rescue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Collect surplus from events and kitchens.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Community kitchens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Hot meals daily.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Ration kits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Monthly kits for families.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programmes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2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Community meetings and surveys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Local volunteers and schools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Programmes with clear goals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Track outcomes and report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approach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2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2.4 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meals served</a:t>
            </a:r>
          </a:p>
        </p:txBody>
      </p:sp>
      <p:sp>
        <p:nvSpPr>
          <p:cNvPr id="7" name="Rectangle 6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180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partner kitchens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6,500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families supported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Programme figures shown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impact so far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2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Reach has grown steadily as we added volunteers and partner schools.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People reached each year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The ration kit got us through the hardest months.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Programme participant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2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78%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Programmes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Training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Fundraising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Where your money goes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2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Donate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₹1,000 supports one child for a month.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Volunteer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Give a few hours every weekend.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your company's CSR to the field.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you can help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53600" y="822960"/>
            <a:ext cx="1584960" cy="158496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096000" y="1837127"/>
            <a:ext cx="6096000" cy="5020873"/>
          </a:xfrm>
          <a:custGeom>
            <a:avLst/>
            <a:gdLst/>
            <a:ahLst/>
            <a:cxnLst/>
            <a:rect l="l" t="t" r="r" b="b"/>
            <a:pathLst>
              <a:path w="6096000" h="5020873">
                <a:moveTo>
                  <a:pt x="0" y="5020873"/>
                </a:moveTo>
                <a:lnTo>
                  <a:pt x="0" y="1797613"/>
                </a:lnTo>
                <a:lnTo>
                  <a:pt x="1524000" y="1001671"/>
                </a:lnTo>
                <a:lnTo>
                  <a:pt x="3048000" y="1797613"/>
                </a:lnTo>
                <a:lnTo>
                  <a:pt x="4572000" y="0"/>
                </a:lnTo>
                <a:lnTo>
                  <a:pt x="6096000" y="1797613"/>
                </a:lnTo>
                <a:lnTo>
                  <a:pt x="6096000" y="5020873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096000" y="3394757"/>
            <a:ext cx="6096000" cy="3463243"/>
          </a:xfrm>
          <a:custGeom>
            <a:avLst/>
            <a:gdLst/>
            <a:ahLst/>
            <a:cxnLst/>
            <a:rect l="l" t="t" r="r" b="b"/>
            <a:pathLst>
              <a:path w="6096000" h="3463243">
                <a:moveTo>
                  <a:pt x="0" y="3463243"/>
                </a:moveTo>
                <a:lnTo>
                  <a:pt x="0" y="1268683"/>
                </a:lnTo>
                <a:lnTo>
                  <a:pt x="1524000" y="0"/>
                </a:lnTo>
                <a:lnTo>
                  <a:pt x="3048000" y="1268683"/>
                </a:lnTo>
                <a:lnTo>
                  <a:pt x="4572000" y="548538"/>
                </a:lnTo>
                <a:lnTo>
                  <a:pt x="6096000" y="1268683"/>
                </a:lnTo>
                <a:lnTo>
                  <a:pt x="6096000" y="3463243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096000" y="3948007"/>
            <a:ext cx="6096000" cy="2909993"/>
          </a:xfrm>
          <a:custGeom>
            <a:avLst/>
            <a:gdLst/>
            <a:ahLst/>
            <a:cxnLst/>
            <a:rect l="l" t="t" r="r" b="b"/>
            <a:pathLst>
              <a:path w="6096000" h="2909993">
                <a:moveTo>
                  <a:pt x="0" y="2909993"/>
                </a:moveTo>
                <a:lnTo>
                  <a:pt x="0" y="1744133"/>
                </a:lnTo>
                <a:lnTo>
                  <a:pt x="1524000" y="0"/>
                </a:lnTo>
                <a:lnTo>
                  <a:pt x="3048000" y="1744133"/>
                </a:lnTo>
                <a:lnTo>
                  <a:pt x="4572000" y="754401"/>
                </a:lnTo>
                <a:lnTo>
                  <a:pt x="6096000" y="1744133"/>
                </a:lnTo>
                <a:lnTo>
                  <a:pt x="6096000" y="2909993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000" b="1" i="0">
                <a:solidFill>
                  <a:schemeClr val="tx1"/>
                </a:solidFill>
                <a:latin typeface="+mj-lt"/>
              </a:rPr>
              <a:t>Hariyali Green Mission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Restoring urban forests and lakes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Programme 3 · Hariyali Green Mission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3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Community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Our cities are losing green cover and lakes at an alarming rate.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Families in the communities we serve face this every day. Our programmes work with local volunteers and partners to create lasting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The challenge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3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Urban forests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Dense native plantations.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Lake revival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Clean-ups and wetland restoration.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Green schools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Nature clubs and nurseries.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programmes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3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Community meetings and surveys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Local volunteers and schools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Programmes with clear goals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Track outcomes and report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approach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3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100" b="1" i="0">
                <a:solidFill>
                  <a:schemeClr val="tx1"/>
                </a:solidFill>
                <a:latin typeface="+mj-lt"/>
              </a:rPr>
              <a:t>55,000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trees planted</a:t>
            </a:r>
          </a:p>
        </p:txBody>
      </p:sp>
      <p:sp>
        <p:nvSpPr>
          <p:cNvPr id="7" name="Rectangle 6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lakes revived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90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green schools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Programme figures shown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impact so far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3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Reach has grown steadily as we added volunteers and partner schools.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People reached each year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The lake near our home is alive with birds again.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Programme participant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3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78%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Programmes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Training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Fundraising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Where your money goes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3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Donate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₹1,000 supports one child for a month.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Volunteer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Give a few hours every weekend.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your company's CSR to the field.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you can help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53600" y="822960"/>
            <a:ext cx="1584960" cy="158496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096000" y="2080993"/>
            <a:ext cx="6096000" cy="4777007"/>
          </a:xfrm>
          <a:custGeom>
            <a:avLst/>
            <a:gdLst/>
            <a:ahLst/>
            <a:cxnLst/>
            <a:rect l="l" t="t" r="r" b="b"/>
            <a:pathLst>
              <a:path w="6096000" h="4777007">
                <a:moveTo>
                  <a:pt x="0" y="4777007"/>
                </a:moveTo>
                <a:lnTo>
                  <a:pt x="0" y="1553747"/>
                </a:lnTo>
                <a:lnTo>
                  <a:pt x="1524000" y="0"/>
                </a:lnTo>
                <a:lnTo>
                  <a:pt x="3048000" y="1553747"/>
                </a:lnTo>
                <a:lnTo>
                  <a:pt x="4572000" y="961766"/>
                </a:lnTo>
                <a:lnTo>
                  <a:pt x="6096000" y="1553747"/>
                </a:lnTo>
                <a:lnTo>
                  <a:pt x="6096000" y="4777007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096000" y="3626474"/>
            <a:ext cx="6096000" cy="3231526"/>
          </a:xfrm>
          <a:custGeom>
            <a:avLst/>
            <a:gdLst/>
            <a:ahLst/>
            <a:cxnLst/>
            <a:rect l="l" t="t" r="r" b="b"/>
            <a:pathLst>
              <a:path w="6096000" h="3231526">
                <a:moveTo>
                  <a:pt x="0" y="3231526"/>
                </a:moveTo>
                <a:lnTo>
                  <a:pt x="0" y="1036966"/>
                </a:lnTo>
                <a:lnTo>
                  <a:pt x="1524000" y="0"/>
                </a:lnTo>
                <a:lnTo>
                  <a:pt x="3048000" y="1036966"/>
                </a:lnTo>
                <a:lnTo>
                  <a:pt x="4572000" y="617261"/>
                </a:lnTo>
                <a:lnTo>
                  <a:pt x="6096000" y="1036966"/>
                </a:lnTo>
                <a:lnTo>
                  <a:pt x="6096000" y="3231526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096000" y="3866493"/>
            <a:ext cx="6096000" cy="2991507"/>
          </a:xfrm>
          <a:custGeom>
            <a:avLst/>
            <a:gdLst/>
            <a:ahLst/>
            <a:cxnLst/>
            <a:rect l="l" t="t" r="r" b="b"/>
            <a:pathLst>
              <a:path w="6096000" h="2991507">
                <a:moveTo>
                  <a:pt x="0" y="2991507"/>
                </a:moveTo>
                <a:lnTo>
                  <a:pt x="0" y="1825647"/>
                </a:lnTo>
                <a:lnTo>
                  <a:pt x="1524000" y="1404893"/>
                </a:lnTo>
                <a:lnTo>
                  <a:pt x="3048000" y="1825647"/>
                </a:lnTo>
                <a:lnTo>
                  <a:pt x="4572000" y="0"/>
                </a:lnTo>
                <a:lnTo>
                  <a:pt x="6096000" y="1825647"/>
                </a:lnTo>
                <a:lnTo>
                  <a:pt x="6096000" y="2991507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Annapurna Food Bank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No one in our city sleeps hungry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Programme 4 · Annapurna Food Bank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4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Community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Tonnes of good food are wasted every day while families go hungry.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Families in the communities we serve face this every day. Our programmes work with local volunteers and partners to create lasting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The challenge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4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Food rescue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Collecting surplus from events and hotels.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Community kitchens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Hot meals in five neighbourhoods.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Ration kits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Monthly kits for vulnerable families.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programmes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4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Community meetings and surveys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Local volunteers and schools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Programmes with clear goals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Track outcomes and report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approach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4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2.4 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meals served last year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volunteers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partner restaurants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Programme figures shown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impact so far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4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Reach has grown steadily as we added volunteers and partner schools.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People reached each year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The monthly ration kit carried us through the hardest months.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Programme participant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4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78%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Programmes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Training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Fundraising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Where your money goes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4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Donate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₹1,000 supports one child for a month.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Volunteer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Give a few hours every weekend.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your company's CSR to the field.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you can help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53600" y="822960"/>
            <a:ext cx="1584960" cy="158496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096000" y="2111399"/>
            <a:ext cx="6096000" cy="4746601"/>
          </a:xfrm>
          <a:custGeom>
            <a:avLst/>
            <a:gdLst/>
            <a:ahLst/>
            <a:cxnLst/>
            <a:rect l="l" t="t" r="r" b="b"/>
            <a:pathLst>
              <a:path w="6096000" h="4746601">
                <a:moveTo>
                  <a:pt x="0" y="4746601"/>
                </a:moveTo>
                <a:lnTo>
                  <a:pt x="0" y="1523341"/>
                </a:lnTo>
                <a:lnTo>
                  <a:pt x="1524000" y="0"/>
                </a:lnTo>
                <a:lnTo>
                  <a:pt x="3048000" y="1523341"/>
                </a:lnTo>
                <a:lnTo>
                  <a:pt x="4572000" y="857429"/>
                </a:lnTo>
                <a:lnTo>
                  <a:pt x="6096000" y="1523341"/>
                </a:lnTo>
                <a:lnTo>
                  <a:pt x="6096000" y="4746601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096000" y="2684738"/>
            <a:ext cx="6096000" cy="4173262"/>
          </a:xfrm>
          <a:custGeom>
            <a:avLst/>
            <a:gdLst/>
            <a:ahLst/>
            <a:cxnLst/>
            <a:rect l="l" t="t" r="r" b="b"/>
            <a:pathLst>
              <a:path w="6096000" h="4173262">
                <a:moveTo>
                  <a:pt x="0" y="4173262"/>
                </a:moveTo>
                <a:lnTo>
                  <a:pt x="0" y="1978702"/>
                </a:lnTo>
                <a:lnTo>
                  <a:pt x="1524000" y="670913"/>
                </a:lnTo>
                <a:lnTo>
                  <a:pt x="3048000" y="1978702"/>
                </a:lnTo>
                <a:lnTo>
                  <a:pt x="4572000" y="0"/>
                </a:lnTo>
                <a:lnTo>
                  <a:pt x="6096000" y="1978702"/>
                </a:lnTo>
                <a:lnTo>
                  <a:pt x="6096000" y="4173262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096000" y="4079686"/>
            <a:ext cx="6096000" cy="2778314"/>
          </a:xfrm>
          <a:custGeom>
            <a:avLst/>
            <a:gdLst/>
            <a:ahLst/>
            <a:cxnLst/>
            <a:rect l="l" t="t" r="r" b="b"/>
            <a:pathLst>
              <a:path w="6096000" h="2778314">
                <a:moveTo>
                  <a:pt x="0" y="2778314"/>
                </a:moveTo>
                <a:lnTo>
                  <a:pt x="0" y="1612454"/>
                </a:lnTo>
                <a:lnTo>
                  <a:pt x="1524000" y="291384"/>
                </a:lnTo>
                <a:lnTo>
                  <a:pt x="3048000" y="1612454"/>
                </a:lnTo>
                <a:lnTo>
                  <a:pt x="4572000" y="0"/>
                </a:lnTo>
                <a:lnTo>
                  <a:pt x="6096000" y="1612454"/>
                </a:lnTo>
                <a:lnTo>
                  <a:pt x="6096000" y="2778314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Green Earth Collective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Urban tree planting and lake restoration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Programme 5 · Green Earth Collective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5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Community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The city has lost much of its tree cover and many lakes are polluted.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Families in the communities we serve face this every day. Our programmes work with local volunteers and partners to create lasting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The challenge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5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Tree drives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Native saplings with care plans.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Lake clean-ups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Volunteer weekends.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School clubs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Eco-clubs in schools.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programmes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5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Community meetings and surveys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Local volunteers and schools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Programmes with clear goals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Track outcomes and report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approach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5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950" b="1" i="0">
                <a:solidFill>
                  <a:schemeClr val="tx1"/>
                </a:solidFill>
                <a:latin typeface="+mj-lt"/>
              </a:rPr>
              <a:t>48,000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trees planted</a:t>
            </a:r>
          </a:p>
        </p:txBody>
      </p:sp>
      <p:sp>
        <p:nvSpPr>
          <p:cNvPr id="7" name="Rectangle 6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lakes restored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250" b="1" i="0">
                <a:solidFill>
                  <a:schemeClr val="tx1"/>
                </a:solidFill>
                <a:latin typeface="+mj-lt"/>
              </a:rPr>
              <a:t>12,000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volunteers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Programme figures shown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impact so far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5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Reach has grown steadily as we added volunteers and partner schools.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People reached each year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Our lake has birds again. My children count them every Sunday.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Programme participant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5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78%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Programmes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Training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Fundraising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Where your money goes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5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Donate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₹1,000 supports one child for a month.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Volunteer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Give a few hours every weekend.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your company's CSR to the field.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you can help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53600" y="822960"/>
            <a:ext cx="1584960" cy="158496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096000" y="2217853"/>
            <a:ext cx="6096000" cy="4640147"/>
          </a:xfrm>
          <a:custGeom>
            <a:avLst/>
            <a:gdLst/>
            <a:ahLst/>
            <a:cxnLst/>
            <a:rect l="l" t="t" r="r" b="b"/>
            <a:pathLst>
              <a:path w="6096000" h="4640147">
                <a:moveTo>
                  <a:pt x="0" y="4640147"/>
                </a:moveTo>
                <a:lnTo>
                  <a:pt x="0" y="1416887"/>
                </a:lnTo>
                <a:lnTo>
                  <a:pt x="1524000" y="0"/>
                </a:lnTo>
                <a:lnTo>
                  <a:pt x="3048000" y="1416887"/>
                </a:lnTo>
                <a:lnTo>
                  <a:pt x="4572000" y="125713"/>
                </a:lnTo>
                <a:lnTo>
                  <a:pt x="6096000" y="1416887"/>
                </a:lnTo>
                <a:lnTo>
                  <a:pt x="6096000" y="4640147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096000" y="3512455"/>
            <a:ext cx="6096000" cy="3345545"/>
          </a:xfrm>
          <a:custGeom>
            <a:avLst/>
            <a:gdLst/>
            <a:ahLst/>
            <a:cxnLst/>
            <a:rect l="l" t="t" r="r" b="b"/>
            <a:pathLst>
              <a:path w="6096000" h="3345545">
                <a:moveTo>
                  <a:pt x="0" y="3345545"/>
                </a:moveTo>
                <a:lnTo>
                  <a:pt x="0" y="1150985"/>
                </a:lnTo>
                <a:lnTo>
                  <a:pt x="1524000" y="705055"/>
                </a:lnTo>
                <a:lnTo>
                  <a:pt x="3048000" y="1150985"/>
                </a:lnTo>
                <a:lnTo>
                  <a:pt x="4572000" y="0"/>
                </a:lnTo>
                <a:lnTo>
                  <a:pt x="6096000" y="1150985"/>
                </a:lnTo>
                <a:lnTo>
                  <a:pt x="6096000" y="3345545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096000" y="4042337"/>
            <a:ext cx="6096000" cy="2815663"/>
          </a:xfrm>
          <a:custGeom>
            <a:avLst/>
            <a:gdLst/>
            <a:ahLst/>
            <a:cxnLst/>
            <a:rect l="l" t="t" r="r" b="b"/>
            <a:pathLst>
              <a:path w="6096000" h="2815663">
                <a:moveTo>
                  <a:pt x="0" y="2815663"/>
                </a:moveTo>
                <a:lnTo>
                  <a:pt x="0" y="1649803"/>
                </a:lnTo>
                <a:lnTo>
                  <a:pt x="1524000" y="0"/>
                </a:lnTo>
                <a:lnTo>
                  <a:pt x="3048000" y="1649803"/>
                </a:lnTo>
                <a:lnTo>
                  <a:pt x="4572000" y="1119623"/>
                </a:lnTo>
                <a:lnTo>
                  <a:pt x="6096000" y="1649803"/>
                </a:lnTo>
                <a:lnTo>
                  <a:pt x="6096000" y="2815663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900" b="1" i="0">
                <a:solidFill>
                  <a:schemeClr val="tx1"/>
                </a:solidFill>
                <a:latin typeface="+mj-lt"/>
              </a:rPr>
              <a:t>Saksham Women's Network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Skills and livelihoods for rural women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Programme 6 · Saksham Women's Network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6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Community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Many rural women lack access to skills, credit and markets.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Families in the communities we serve face this every day. Our programmes work with local volunteers and partners to create lasting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The challenge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6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Skill centres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Tailoring, computers, crafts.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Self-help groups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Savings and micro-credit.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Market access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Selling products online.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programmes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6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Community meetings and surveys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Local volunteers and schools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Programmes with clear goals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Track outcomes and report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approach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6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11,000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women trained</a:t>
            </a:r>
          </a:p>
        </p:txBody>
      </p:sp>
      <p:sp>
        <p:nvSpPr>
          <p:cNvPr id="7" name="Rectangle 6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self-help groups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850" b="1" i="0">
                <a:solidFill>
                  <a:schemeClr val="tx1"/>
                </a:solidFill>
                <a:latin typeface="+mj-lt"/>
              </a:rPr>
              <a:t>₹ 3.2 Cr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in member savings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Programme figures shown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impact so far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6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Reach has grown steadily as we added volunteers and partner schools.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People reached each year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I run my own tailoring unit now and employ four women.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Programme participant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6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78%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Programmes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Training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Fundraising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Where your money goes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6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Donate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₹1,000 supports one child for a month.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Volunteer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Give a few hours every weekend.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your company's CSR to the field.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you can help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53600" y="822960"/>
            <a:ext cx="1584960" cy="158496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096000" y="1610609"/>
            <a:ext cx="6096000" cy="5247391"/>
          </a:xfrm>
          <a:custGeom>
            <a:avLst/>
            <a:gdLst/>
            <a:ahLst/>
            <a:cxnLst/>
            <a:rect l="l" t="t" r="r" b="b"/>
            <a:pathLst>
              <a:path w="6096000" h="5247391">
                <a:moveTo>
                  <a:pt x="0" y="5247391"/>
                </a:moveTo>
                <a:lnTo>
                  <a:pt x="0" y="2024131"/>
                </a:lnTo>
                <a:lnTo>
                  <a:pt x="1524000" y="577030"/>
                </a:lnTo>
                <a:lnTo>
                  <a:pt x="3048000" y="2024131"/>
                </a:lnTo>
                <a:lnTo>
                  <a:pt x="4572000" y="0"/>
                </a:lnTo>
                <a:lnTo>
                  <a:pt x="6096000" y="2024131"/>
                </a:lnTo>
                <a:lnTo>
                  <a:pt x="6096000" y="5247391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096000" y="2938492"/>
            <a:ext cx="6096000" cy="3919508"/>
          </a:xfrm>
          <a:custGeom>
            <a:avLst/>
            <a:gdLst/>
            <a:ahLst/>
            <a:cxnLst/>
            <a:rect l="l" t="t" r="r" b="b"/>
            <a:pathLst>
              <a:path w="6096000" h="3919508">
                <a:moveTo>
                  <a:pt x="0" y="3919508"/>
                </a:moveTo>
                <a:lnTo>
                  <a:pt x="0" y="1724948"/>
                </a:lnTo>
                <a:lnTo>
                  <a:pt x="1524000" y="922716"/>
                </a:lnTo>
                <a:lnTo>
                  <a:pt x="3048000" y="1724948"/>
                </a:lnTo>
                <a:lnTo>
                  <a:pt x="4572000" y="0"/>
                </a:lnTo>
                <a:lnTo>
                  <a:pt x="6096000" y="1724948"/>
                </a:lnTo>
                <a:lnTo>
                  <a:pt x="6096000" y="3919508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096000" y="5121445"/>
            <a:ext cx="6096000" cy="1736555"/>
          </a:xfrm>
          <a:custGeom>
            <a:avLst/>
            <a:gdLst/>
            <a:ahLst/>
            <a:cxnLst/>
            <a:rect l="l" t="t" r="r" b="b"/>
            <a:pathLst>
              <a:path w="6096000" h="1736555">
                <a:moveTo>
                  <a:pt x="0" y="1736555"/>
                </a:moveTo>
                <a:lnTo>
                  <a:pt x="0" y="570695"/>
                </a:lnTo>
                <a:lnTo>
                  <a:pt x="1524000" y="113603"/>
                </a:lnTo>
                <a:lnTo>
                  <a:pt x="3048000" y="570695"/>
                </a:lnTo>
                <a:lnTo>
                  <a:pt x="4572000" y="0"/>
                </a:lnTo>
                <a:lnTo>
                  <a:pt x="6096000" y="570695"/>
                </a:lnTo>
                <a:lnTo>
                  <a:pt x="6096000" y="1736555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Jal Seva Trust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Clean drinking water for every village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Programme 7 · Jal Seva Trust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7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Community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Women in drought-hit villages still walk hours every day to fetch water.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Families in the communities we serve face this every day. Our programmes work with local volunteers and partners to create lasting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The challenge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7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Rainwater harvesting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Check dams and recharge pits.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Water ATMs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Purified water at low cost.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Water committees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Village-led maintenance.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programmes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7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Community meetings and surveys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Local volunteers and schools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Programmes with clear goals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Track outcomes and report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approach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7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villages with safe water</a:t>
            </a:r>
          </a:p>
        </p:txBody>
      </p:sp>
      <p:sp>
        <p:nvSpPr>
          <p:cNvPr id="7" name="Rectangle 6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1.2 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people benefitting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 hrs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saved per family daily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Programme figures shown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impact so far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7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Reach has grown steadily as we added volunteers and partner schools.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People reached each year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Our girls go to school now instead of walking for water.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Programme participant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7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78%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Programmes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Training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Fundraising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Where your money goes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PROGRAMME 7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Donate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₹1,000 supports one child for a month.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Volunteer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Give a few hours every weekend.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your company's CSR to the field.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you can help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997440" y="822960"/>
            <a:ext cx="1426464" cy="142646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705600" y="1888959"/>
            <a:ext cx="5486400" cy="4969041"/>
          </a:xfrm>
          <a:custGeom>
            <a:avLst/>
            <a:gdLst/>
            <a:ahLst/>
            <a:cxnLst/>
            <a:rect l="l" t="t" r="r" b="b"/>
            <a:pathLst>
              <a:path w="5486400" h="4969041">
                <a:moveTo>
                  <a:pt x="0" y="4969041"/>
                </a:moveTo>
                <a:lnTo>
                  <a:pt x="0" y="1745781"/>
                </a:lnTo>
                <a:lnTo>
                  <a:pt x="1371600" y="0"/>
                </a:lnTo>
                <a:lnTo>
                  <a:pt x="2743200" y="1745781"/>
                </a:lnTo>
                <a:lnTo>
                  <a:pt x="4114800" y="806919"/>
                </a:lnTo>
                <a:lnTo>
                  <a:pt x="5486400" y="1745781"/>
                </a:lnTo>
                <a:lnTo>
                  <a:pt x="5486400" y="4969041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705600" y="2689536"/>
            <a:ext cx="5486400" cy="4168464"/>
          </a:xfrm>
          <a:custGeom>
            <a:avLst/>
            <a:gdLst/>
            <a:ahLst/>
            <a:cxnLst/>
            <a:rect l="l" t="t" r="r" b="b"/>
            <a:pathLst>
              <a:path w="5486400" h="4168464">
                <a:moveTo>
                  <a:pt x="0" y="4168464"/>
                </a:moveTo>
                <a:lnTo>
                  <a:pt x="0" y="1973904"/>
                </a:lnTo>
                <a:lnTo>
                  <a:pt x="1371600" y="0"/>
                </a:lnTo>
                <a:lnTo>
                  <a:pt x="2743200" y="1973904"/>
                </a:lnTo>
                <a:lnTo>
                  <a:pt x="4114800" y="714809"/>
                </a:lnTo>
                <a:lnTo>
                  <a:pt x="5486400" y="1973904"/>
                </a:lnTo>
                <a:lnTo>
                  <a:pt x="5486400" y="4168464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705600" y="3838584"/>
            <a:ext cx="5486400" cy="3019416"/>
          </a:xfrm>
          <a:custGeom>
            <a:avLst/>
            <a:gdLst/>
            <a:ahLst/>
            <a:cxnLst/>
            <a:rect l="l" t="t" r="r" b="b"/>
            <a:pathLst>
              <a:path w="5486400" h="3019416">
                <a:moveTo>
                  <a:pt x="0" y="3019416"/>
                </a:moveTo>
                <a:lnTo>
                  <a:pt x="0" y="1853556"/>
                </a:lnTo>
                <a:lnTo>
                  <a:pt x="1371600" y="0"/>
                </a:lnTo>
                <a:lnTo>
                  <a:pt x="2743200" y="1853556"/>
                </a:lnTo>
                <a:lnTo>
                  <a:pt x="4114800" y="104592"/>
                </a:lnTo>
                <a:lnTo>
                  <a:pt x="5486400" y="1853556"/>
                </a:lnTo>
                <a:lnTo>
                  <a:pt x="5486400" y="3019416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51244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541020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334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ngo-668">
  <a:themeElements>
    <a:clrScheme name="Morphiq ngo-668">
      <a:dk1>
        <a:srgbClr val="0F2624"/>
      </a:dk1>
      <a:lt1>
        <a:srgbClr val="F7FAF9"/>
      </a:lt1>
      <a:dk2>
        <a:srgbClr val="4E625F"/>
      </a:dk2>
      <a:lt2>
        <a:srgbClr val="E2EEEC"/>
      </a:lt2>
      <a:accent1>
        <a:srgbClr val="0B7A75"/>
      </a:accent1>
      <a:accent2>
        <a:srgbClr val="F28C28"/>
      </a:accent2>
      <a:accent3>
        <a:srgbClr val="1C3F3A"/>
      </a:accent3>
      <a:accent4>
        <a:srgbClr val="E4C35A"/>
      </a:accent4>
      <a:accent5>
        <a:srgbClr val="CDE3E1"/>
      </a:accent5>
      <a:accent6>
        <a:srgbClr val="D2D8D7"/>
      </a:accent6>
      <a:hlink>
        <a:srgbClr val="0B7A75"/>
      </a:hlink>
      <a:folHlink>
        <a:srgbClr val="F28C28"/>
      </a:folHlink>
    </a:clrScheme>
    <a:fontScheme name="Morphiq ngo-668">
      <a:majorFont>
        <a:latin typeface="Fraunces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Foundation Annual Impact Deck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