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KRISHI CONNECT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 flipV="1">
            <a:off x="8401050" y="1700784"/>
            <a:ext cx="72923" cy="3950208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Oval 6"/>
          <p:cNvSpPr/>
          <p:nvPr/>
        </p:nvSpPr>
        <p:spPr>
          <a:xfrm rot="19320000">
            <a:off x="8046629" y="1847088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2280000">
            <a:off x="8491393" y="1847088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9320000">
            <a:off x="8046629" y="2390242"/>
            <a:ext cx="264079" cy="6949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2280000">
            <a:off x="8491393" y="2390242"/>
            <a:ext cx="264079" cy="6949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9320000">
            <a:off x="8046629" y="2933395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2280000">
            <a:off x="8491393" y="2933395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9320000">
            <a:off x="8046629" y="3476549"/>
            <a:ext cx="264079" cy="6949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280000">
            <a:off x="8491393" y="3476549"/>
            <a:ext cx="264079" cy="6949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9320000">
            <a:off x="8046629" y="4019702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2280000">
            <a:off x="8491393" y="4019702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9320000">
            <a:off x="8046629" y="4562856"/>
            <a:ext cx="264079" cy="6949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2280000">
            <a:off x="8491393" y="4562856"/>
            <a:ext cx="264079" cy="6949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 flipV="1">
            <a:off x="9486900" y="1700784"/>
            <a:ext cx="166361" cy="3950208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Oval 19"/>
          <p:cNvSpPr/>
          <p:nvPr/>
        </p:nvSpPr>
        <p:spPr>
          <a:xfrm rot="19320000">
            <a:off x="9132479" y="1847088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80000">
            <a:off x="9577243" y="1847088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9320000">
            <a:off x="9132479" y="2390242"/>
            <a:ext cx="264079" cy="6949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2280000">
            <a:off x="9577243" y="2390242"/>
            <a:ext cx="264079" cy="6949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19320000">
            <a:off x="9132479" y="2933395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2280000">
            <a:off x="9577243" y="2933395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19320000">
            <a:off x="9132479" y="3476549"/>
            <a:ext cx="264079" cy="6949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280000">
            <a:off x="9577243" y="3476549"/>
            <a:ext cx="264079" cy="6949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9320000">
            <a:off x="9132479" y="4019702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2280000">
            <a:off x="9577243" y="4019702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9320000">
            <a:off x="9132479" y="4562856"/>
            <a:ext cx="264079" cy="6949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2280000">
            <a:off x="9577243" y="4562856"/>
            <a:ext cx="264079" cy="69494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V="1">
            <a:off x="10572750" y="1700784"/>
            <a:ext cx="145510" cy="3950208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3" name="Oval 32"/>
          <p:cNvSpPr/>
          <p:nvPr/>
        </p:nvSpPr>
        <p:spPr>
          <a:xfrm rot="19320000">
            <a:off x="10218329" y="1847088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280000">
            <a:off x="10663093" y="1847088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9320000">
            <a:off x="10218329" y="2390242"/>
            <a:ext cx="264079" cy="6949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2280000">
            <a:off x="10663093" y="2390242"/>
            <a:ext cx="264079" cy="6949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19320000">
            <a:off x="10218329" y="2933395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2280000">
            <a:off x="10663093" y="2933395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9320000">
            <a:off x="10218329" y="3476549"/>
            <a:ext cx="264079" cy="6949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2280000">
            <a:off x="10663093" y="3476549"/>
            <a:ext cx="264079" cy="6949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9320000">
            <a:off x="10218329" y="4019702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2280000">
            <a:off x="10663093" y="4019702"/>
            <a:ext cx="264079" cy="69494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19320000">
            <a:off x="10218329" y="4562856"/>
            <a:ext cx="264079" cy="6949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280000">
            <a:off x="10663093" y="4562856"/>
            <a:ext cx="264079" cy="69494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33400" y="6286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SEED ROUND · 2026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FOUNDERS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Kabir Rao · Meera Iyer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07772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RAISING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7772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₹4 Cr seed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62204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CONTACT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62204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chemeClr val="bg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 spc="50">
                <a:solidFill>
                  <a:schemeClr val="bg1"/>
                </a:solidFill>
                <a:latin typeface="+mj-lt"/>
              </a:rPr>
              <a:t>KRISHI CONNECT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Direct farm-to-kitchen produce for city homes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81150" y="16573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81150" y="23844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2865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81150" y="23939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81150" y="31210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2865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1150" y="31305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81150" y="38576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2865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1150" y="38671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81150" y="45942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2865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81150" y="46037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581150" y="5330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2865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81150" y="5340350"/>
            <a:ext cx="661797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81150" y="60674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98917" y="1657350"/>
            <a:ext cx="3559683" cy="4305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69159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92119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94167" y="4175760"/>
            <a:ext cx="336918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Farmers keep about a third of what city families pay for vegetables.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WHY NOW</a:t>
            </a:r>
          </a:p>
        </p:txBody>
      </p:sp>
      <p:sp>
        <p:nvSpPr>
          <p:cNvPr id="4" name="Rectangle 3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Too many middlemen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Produce changes hands four to five times before it reaches a home.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09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Waste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Up to a quarter of fresh produce spoils in transit.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264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Opaque pricing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Farmers have no say in the price they get.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84823" y="1657350"/>
            <a:ext cx="5073777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51211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3507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80073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An app that lets families order directly from verified farmer groups, delivered within 24 hours of harvest.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Orders are pooled by locality, so one refrigerated van serves hundreds of homes. Farmers see demand a week ahead and plan harvests accordingly.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85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75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28650" y="1657350"/>
            <a:ext cx="5343525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657350"/>
            <a:ext cx="5343525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1905000"/>
            <a:ext cx="48101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Today's options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89535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609850"/>
            <a:ext cx="4810125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Local mandis and vendors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Quick-commerce apps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Supermarket chains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075" y="1657350"/>
            <a:ext cx="5343525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15075" y="1657350"/>
            <a:ext cx="5343525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1775" y="1905000"/>
            <a:ext cx="4810125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Krishi Connect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1775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1775" y="2609850"/>
            <a:ext cx="4810125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Harvest-to-door in 24 hours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Fair, transparent farmer pricing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Less waste through pre-orders</a:t>
            </a:r>
          </a:p>
        </p:txBody>
      </p:sp>
      <p:sp>
        <p:nvSpPr>
          <p:cNvPr id="14" name="Oval 13"/>
          <p:cNvSpPr/>
          <p:nvPr/>
        </p:nvSpPr>
        <p:spPr>
          <a:xfrm>
            <a:off x="5876925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76925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REVENUE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86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28650" y="1870710"/>
            <a:ext cx="34988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Basket subscriptions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and monthly plans for families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420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4200" y="1870710"/>
            <a:ext cx="34988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09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Farmer services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Paid demand forecasts and inputs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59750" y="1870710"/>
            <a:ext cx="34988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59750" y="1870710"/>
            <a:ext cx="34988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2645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B2B supply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Restaurants and cloud kitchens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Rectangle 3"/>
          <p:cNvSpPr/>
          <p:nvPr/>
        </p:nvSpPr>
        <p:spPr>
          <a:xfrm>
            <a:off x="628650" y="1657350"/>
            <a:ext cx="5514975" cy="10048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8650" y="1657350"/>
            <a:ext cx="551497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24625" y="1657350"/>
            <a:ext cx="513397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4698" y="2738438"/>
            <a:ext cx="4742878" cy="1004888"/>
          </a:xfrm>
          <a:prstGeom prst="rect">
            <a:avLst/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14698" y="2738438"/>
            <a:ext cx="474287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24625" y="2738438"/>
            <a:ext cx="513397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0746" y="3819525"/>
            <a:ext cx="3970782" cy="1004888"/>
          </a:xfrm>
          <a:prstGeom prst="rect">
            <a:avLst/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00746" y="3819525"/>
            <a:ext cx="3970782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24625" y="3819525"/>
            <a:ext cx="513397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6795" y="4900612"/>
            <a:ext cx="3198686" cy="1004888"/>
          </a:xfrm>
          <a:prstGeom prst="rect">
            <a:avLst/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86795" y="4900612"/>
            <a:ext cx="3198686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24625" y="4900612"/>
            <a:ext cx="5133975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18 MONTHS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28650" y="3513582"/>
            <a:ext cx="110299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2865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183718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225628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256108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9" name="Oval 8"/>
          <p:cNvSpPr/>
          <p:nvPr/>
        </p:nvSpPr>
        <p:spPr>
          <a:xfrm>
            <a:off x="3386138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6138" y="379933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6138" y="421843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86138" y="452323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143625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43625" y="183718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3625" y="225628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3625" y="256108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7" name="Oval 16"/>
          <p:cNvSpPr/>
          <p:nvPr/>
        </p:nvSpPr>
        <p:spPr>
          <a:xfrm>
            <a:off x="8901112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01112" y="3799332"/>
            <a:ext cx="25288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01112" y="4218432"/>
            <a:ext cx="25288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01112" y="4523232"/>
            <a:ext cx="25288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6422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36422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6422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6422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Every family should know the farm their food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KABIR RAO, CO-FOUNDER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483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50" b="1" i="0" spc="50">
                <a:solidFill>
                  <a:schemeClr val="tx1"/>
                </a:solidFill>
                <a:latin typeface="+mj-lt"/>
              </a:rPr>
              <a:t>LET'S GROW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4">
  <a:themeElements>
    <a:clrScheme name="Morphiq pitch-4">
      <a:dk1>
        <a:srgbClr val="E9EEF2"/>
      </a:dk1>
      <a:lt1>
        <a:srgbClr val="12181F"/>
      </a:lt1>
      <a:dk2>
        <a:srgbClr val="9AA7B3"/>
      </a:dk2>
      <a:lt2>
        <a:srgbClr val="1C252E"/>
      </a:lt2>
      <a:accent1>
        <a:srgbClr val="22D3EE"/>
      </a:accent1>
      <a:accent2>
        <a:srgbClr val="A3E635"/>
      </a:accent2>
      <a:accent3>
        <a:srgbClr val="F472B6"/>
      </a:accent3>
      <a:accent4>
        <a:srgbClr val="E9EEF2"/>
      </a:accent4>
      <a:accent5>
        <a:srgbClr val="153A44"/>
      </a:accent5>
      <a:accent6>
        <a:srgbClr val="343A41"/>
      </a:accent6>
      <a:hlink>
        <a:srgbClr val="22D3EE"/>
      </a:hlink>
      <a:folHlink>
        <a:srgbClr val="A3E635"/>
      </a:folHlink>
    </a:clrScheme>
    <a:fontScheme name="Morphiq pitch-4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Krishi Connect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