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VOLTRIDE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VOLTRIDE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VOLTRIDE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VOLTRIDE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900416" y="680314"/>
            <a:ext cx="2438400" cy="1190549"/>
          </a:xfrm>
          <a:prstGeom prst="roundRect">
            <a:avLst>
              <a:gd name="adj" fmla="val 9600"/>
            </a:avLst>
          </a:prstGeom>
          <a:noFill/>
          <a:ln w="635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338816" y="1037478"/>
            <a:ext cx="133350" cy="476220"/>
          </a:xfrm>
          <a:prstGeom prst="roundRect">
            <a:avLst>
              <a:gd name="adj" fmla="val 2142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14716" y="794614"/>
            <a:ext cx="476250" cy="961949"/>
          </a:xfrm>
          <a:prstGeom prst="roundRect">
            <a:avLst>
              <a:gd name="adj" fmla="val 8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567166" y="794614"/>
            <a:ext cx="476250" cy="961949"/>
          </a:xfrm>
          <a:prstGeom prst="roundRect">
            <a:avLst>
              <a:gd name="adj" fmla="val 8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119616" y="794614"/>
            <a:ext cx="476250" cy="961949"/>
          </a:xfrm>
          <a:prstGeom prst="roundRect">
            <a:avLst>
              <a:gd name="adj" fmla="val 8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72066" y="794614"/>
            <a:ext cx="476250" cy="961949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Lightning Bolt 9"/>
          <p:cNvSpPr/>
          <p:nvPr/>
        </p:nvSpPr>
        <p:spPr>
          <a:xfrm>
            <a:off x="10533888" y="255118"/>
            <a:ext cx="1105510" cy="1530706"/>
          </a:xfrm>
          <a:prstGeom prst="lightningBol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932877" y="2551176"/>
            <a:ext cx="1105510" cy="1105510"/>
          </a:xfrm>
          <a:prstGeom prst="ellipse">
            <a:avLst/>
          </a:prstGeom>
          <a:noFill/>
          <a:ln w="88900">
            <a:solidFill>
              <a:schemeClr val="tx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319806" y="2938104"/>
            <a:ext cx="331653" cy="3316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176205" y="2551176"/>
            <a:ext cx="1105510" cy="1105510"/>
          </a:xfrm>
          <a:prstGeom prst="ellipse">
            <a:avLst/>
          </a:prstGeom>
          <a:noFill/>
          <a:ln w="88900">
            <a:solidFill>
              <a:schemeClr val="tx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563134" y="2938104"/>
            <a:ext cx="331653" cy="33165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778240" y="2330074"/>
            <a:ext cx="1755648" cy="718581"/>
          </a:xfrm>
          <a:custGeom>
            <a:avLst/>
            <a:gdLst/>
            <a:ahLst/>
            <a:cxnLst/>
            <a:rect l="l" t="t" r="r" b="b"/>
            <a:pathLst>
              <a:path w="1755648" h="718581">
                <a:moveTo>
                  <a:pt x="0" y="718581"/>
                </a:moveTo>
                <a:lnTo>
                  <a:pt x="1560576" y="718581"/>
                </a:lnTo>
                <a:lnTo>
                  <a:pt x="1755648" y="110551"/>
                </a:lnTo>
                <a:lnTo>
                  <a:pt x="780288" y="0"/>
                </a:lnTo>
                <a:lnTo>
                  <a:pt x="195072" y="3316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 flipV="1">
            <a:off x="10338816" y="1666768"/>
            <a:ext cx="585216" cy="1381887"/>
          </a:xfrm>
          <a:prstGeom prst="line">
            <a:avLst/>
          </a:prstGeom>
          <a:ln w="76200">
            <a:solidFill>
              <a:schemeClr val="tx1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10728960" y="1666768"/>
            <a:ext cx="487680" cy="0"/>
          </a:xfrm>
          <a:prstGeom prst="line">
            <a:avLst/>
          </a:prstGeom>
          <a:ln w="76200">
            <a:solidFill>
              <a:schemeClr val="tx1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7510272" y="3694786"/>
            <a:ext cx="4486656" cy="0"/>
          </a:xfrm>
          <a:prstGeom prst="line">
            <a:avLst/>
          </a:prstGeom>
          <a:ln w="38100">
            <a:solidFill>
              <a:schemeClr val="accent3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762000" y="7620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SEED ROUND · 2026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62000" y="55435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762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Kabir Rao · Meera Iyer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18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RAISING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₹4 Cr seed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74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74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28750"/>
            <a:ext cx="62674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9000" b="1" i="0">
                <a:solidFill>
                  <a:schemeClr val="tx1"/>
                </a:solidFill>
                <a:latin typeface="+mj-lt"/>
              </a:rPr>
              <a:t>VoltRide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Battery swapping for electric two-wheelers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26400" y="39814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55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50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Charging an e-scooter still takes longer than a lunch break.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Long charge times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to five hours to fully charge at home.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Range anxiety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Delivery riders lose income when batteries run out.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High upfront cost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battery is up to 40% of the vehicle price.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A network of smart swap stations where riders exchange a drained battery for a full one in under two minutes.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Riders subscribe to batteries instead of buying them, which lowers vehicle cost. Stations sit at fuel pumps, kirana stores and delivery hubs.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00" b="1" i="0">
                <a:solidFill>
                  <a:schemeClr val="accent1"/>
                </a:solidFill>
                <a:latin typeface="+mj-lt"/>
              </a:rPr>
              <a:t>₹24,000 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addressable market (TAM)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550" b="1" i="0">
                <a:solidFill>
                  <a:schemeClr val="accent1"/>
                </a:solidFill>
                <a:latin typeface="+mj-lt"/>
              </a:rPr>
              <a:t>₹6,500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Serviceable market (SAM)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850" b="1" i="0">
                <a:solidFill>
                  <a:schemeClr val="accent1"/>
                </a:solidFill>
                <a:latin typeface="+mj-lt"/>
              </a:rPr>
              <a:t>₹420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Today's options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Home charging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Fast-charging stations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Owned batteries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VoltRide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Two-minute swaps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Battery-as-a-service pricing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Stations where riders already go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Swap subscriptions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Unlimited swaps for fleet riders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Pay per swap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Flexible for personal riders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OEM partnerships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Bundled with new vehicles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334000" cy="890588"/>
          </a:xfrm>
          <a:prstGeom prst="roundRect">
            <a:avLst>
              <a:gd name="adj" fmla="val 898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Awareness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35380" y="2852738"/>
            <a:ext cx="4587240" cy="890588"/>
          </a:xfrm>
          <a:prstGeom prst="roundRect">
            <a:avLst>
              <a:gd name="adj" fmla="val 89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508760" y="3819525"/>
            <a:ext cx="3840480" cy="890588"/>
          </a:xfrm>
          <a:prstGeom prst="roundRect">
            <a:avLst>
              <a:gd name="adj" fmla="val 898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Paid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82140" y="4786312"/>
            <a:ext cx="3093720" cy="890588"/>
          </a:xfrm>
          <a:prstGeom prst="roundRect">
            <a:avLst>
              <a:gd name="adj" fmla="val 898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Advocacy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19" name="Oval 18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GROWTH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Electric should be the easiest way to ride, not the hardest.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hello@yourstartup.in   ·   +91 98765 43210   ·   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Power the switch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6">
  <a:themeElements>
    <a:clrScheme name="Morphiq pitch-6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pitch-6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VoltRide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