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Monthly active users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2100</c:v>
                </c:pt>
                <c:pt idx="1">
                  <c:v>3900</c:v>
                </c:pt>
                <c:pt idx="2">
                  <c:v>6200</c:v>
                </c:pt>
                <c:pt idx="3">
                  <c:v>9800</c:v>
                </c:pt>
                <c:pt idx="4">
                  <c:v>14100</c:v>
                </c:pt>
                <c:pt idx="5">
                  <c:v>18400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Product &amp; engineering</c:v>
                </c:pt>
                <c:pt idx="1">
                  <c:v>Growth &amp; marketing</c:v>
                </c:pt>
                <c:pt idx="2">
                  <c:v>Operations</c:v>
                </c:pt>
                <c:pt idx="3">
                  <c:v>Reserve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30</c:v>
                </c:pt>
                <c:pt idx="2">
                  <c:v>15</c:v>
                </c:pt>
                <c:pt idx="3">
                  <c:v>10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MEDIQUEUE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MEDIQUEUE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MEDIQUEUE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MEDIQUEUE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chemeClr val="accent1">
                <a:tint val="100000"/>
                <a:shade val="100000"/>
                <a:satMod val="130000"/>
              </a:schemeClr>
            </a:gs>
            <a:gs pos="100000">
              <a:schemeClr val="accent2">
                <a:tint val="50000"/>
                <a:shade val="100000"/>
                <a:satMod val="350000"/>
              </a:schemeClr>
            </a:gs>
          </a:gsLst>
          <a:lin scaled="0" ang="189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8042799" y="525206"/>
            <a:ext cx="2844897" cy="2844897"/>
          </a:xfrm>
          <a:prstGeom prst="ellipse">
            <a:avLst/>
          </a:prstGeom>
          <a:solidFill>
            <a:schemeClr val="accent1">
              <a:alpha val="58667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015557" y="3287615"/>
            <a:ext cx="1747549" cy="1747549"/>
          </a:xfrm>
          <a:prstGeom prst="ellipse">
            <a:avLst/>
          </a:prstGeom>
          <a:solidFill>
            <a:schemeClr val="accent2">
              <a:alpha val="78492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466180" y="2567500"/>
            <a:ext cx="2884332" cy="2884332"/>
          </a:xfrm>
          <a:prstGeom prst="ellipse">
            <a:avLst/>
          </a:prstGeom>
          <a:solidFill>
            <a:schemeClr val="accent3">
              <a:alpha val="70089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249605" y="289342"/>
            <a:ext cx="1595380" cy="1595380"/>
          </a:xfrm>
          <a:prstGeom prst="ellipse">
            <a:avLst/>
          </a:prstGeom>
          <a:solidFill>
            <a:schemeClr val="accent4">
              <a:alpha val="73123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540708" y="2904480"/>
            <a:ext cx="1611056" cy="1611056"/>
          </a:xfrm>
          <a:prstGeom prst="ellipse">
            <a:avLst/>
          </a:prstGeom>
          <a:solidFill>
            <a:schemeClr val="accent1">
              <a:alpha val="61521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09600" y="704850"/>
            <a:ext cx="7620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bg1"/>
                </a:solidFill>
                <a:latin typeface="+mn-lt"/>
              </a:rPr>
              <a:t>SEED ROUND · 2026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5867400"/>
            <a:ext cx="6705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bg1"/>
                </a:solidFill>
                <a:latin typeface="+mn-lt"/>
              </a:rPr>
              <a:t>Kabir Rao · Meera Iyer   ·   ₹4 Cr seed   ·   hello@yourstartup.in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619250"/>
            <a:ext cx="682752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bg1"/>
                </a:solidFill>
                <a:latin typeface="+mj-lt"/>
              </a:rPr>
              <a:t>MediQueue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667250"/>
            <a:ext cx="60960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bg1"/>
                </a:solidFill>
                <a:latin typeface="+mn-lt"/>
              </a:rPr>
              <a:t>Skip the hospital queue: book, track and pay from your phone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6573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85900" y="1657350"/>
            <a:ext cx="667512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Problem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485900" y="23844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533400" y="23939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85900" y="2393950"/>
            <a:ext cx="667512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Solution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85900" y="31210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533400" y="31305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85900" y="3130550"/>
            <a:ext cx="667512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Market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85900" y="38576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533400" y="38671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85900" y="3867150"/>
            <a:ext cx="667512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Business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485900" y="45942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533400" y="46037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85900" y="4603750"/>
            <a:ext cx="667512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Traction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85900" y="5330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TextBox 18"/>
          <p:cNvSpPr txBox="1"/>
          <p:nvPr/>
        </p:nvSpPr>
        <p:spPr>
          <a:xfrm>
            <a:off x="533400" y="53403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85900" y="5340350"/>
            <a:ext cx="667512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Ask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485900" y="60674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2" name="Image placeholder (right-click &gt; Format Shape &gt; Picture fill)"/>
          <p:cNvSpPr/>
          <p:nvPr/>
        </p:nvSpPr>
        <p:spPr>
          <a:xfrm>
            <a:off x="8066532" y="1657350"/>
            <a:ext cx="3592068" cy="4305300"/>
          </a:xfrm>
          <a:prstGeom prst="roundRect">
            <a:avLst>
              <a:gd name="adj" fmla="val 37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9252966" y="3596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0075926" y="3352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161782" y="4175760"/>
            <a:ext cx="34015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Patients spend hours in OPD queues for a ten-minute consultation.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The problem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WHY NOW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87071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00100" y="213741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Long waits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Average OPD waits run into hours.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30700" y="187071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597400" y="213741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No visibility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Patients cannot see when their turn will come.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28000" y="187071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8394700" y="213741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Paper chaos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Files, slips and payments are all manual.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The problem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PRODUCT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oundRect">
            <a:avLst>
              <a:gd name="adj" fmla="val 452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Product screenshot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100" b="1" i="0">
                <a:solidFill>
                  <a:schemeClr val="tx1"/>
                </a:solidFill>
                <a:latin typeface="+mj-lt"/>
              </a:rPr>
              <a:t>A booking and live-token app for clinics and hospitals, with digital records and payments.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Patients book a slot, get live token updates and pay digitally. Clinics see the day's load in advance and cut crowding at the front desk.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Our solution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PRODUCT</a:t>
            </a:r>
          </a:p>
        </p:txBody>
      </p:sp>
      <p:sp>
        <p:nvSpPr>
          <p:cNvPr id="4" name="Oval 3"/>
          <p:cNvSpPr/>
          <p:nvPr/>
        </p:nvSpPr>
        <p:spPr>
          <a:xfrm>
            <a:off x="13049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049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193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6286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Book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67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Choose doctor and slot</a:t>
            </a:r>
          </a:p>
        </p:txBody>
      </p:sp>
      <p:sp>
        <p:nvSpPr>
          <p:cNvPr id="9" name="Oval 8"/>
          <p:cNvSpPr/>
          <p:nvPr/>
        </p:nvSpPr>
        <p:spPr>
          <a:xfrm>
            <a:off x="4086225" y="17526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0862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006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099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Track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480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Live token on the phone</a:t>
            </a:r>
          </a:p>
        </p:txBody>
      </p:sp>
      <p:sp>
        <p:nvSpPr>
          <p:cNvPr id="14" name="Oval 13"/>
          <p:cNvSpPr/>
          <p:nvPr/>
        </p:nvSpPr>
        <p:spPr>
          <a:xfrm>
            <a:off x="6867525" y="17526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675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819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Consult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Arrive just in time</a:t>
            </a:r>
          </a:p>
        </p:txBody>
      </p:sp>
      <p:sp>
        <p:nvSpPr>
          <p:cNvPr id="19" name="Oval 18"/>
          <p:cNvSpPr/>
          <p:nvPr/>
        </p:nvSpPr>
        <p:spPr>
          <a:xfrm>
            <a:off x="9648825" y="17526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488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725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Pay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106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UPI, cards or insurance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MARKET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3400" y="1657350"/>
            <a:ext cx="3556000" cy="3624072"/>
          </a:xfrm>
          <a:prstGeom prst="roundRect">
            <a:avLst>
              <a:gd name="adj" fmla="val 375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4250" b="1" i="0">
                <a:solidFill>
                  <a:schemeClr val="tx1"/>
                </a:solidFill>
                <a:latin typeface="+mj-lt"/>
              </a:rPr>
              <a:t>₹24,000 Cr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Total addressable market (TAM)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18000" y="1657350"/>
            <a:ext cx="3556000" cy="3624072"/>
          </a:xfrm>
          <a:prstGeom prst="roundRect">
            <a:avLst>
              <a:gd name="adj" fmla="val 375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847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4850" b="1" i="0">
                <a:solidFill>
                  <a:schemeClr val="tx1"/>
                </a:solidFill>
                <a:latin typeface="+mj-lt"/>
              </a:rPr>
              <a:t>₹6,500 Cr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847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Serviceable market (SAM)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02600" y="1657350"/>
            <a:ext cx="3556000" cy="3624072"/>
          </a:xfrm>
          <a:prstGeom prst="roundRect">
            <a:avLst>
              <a:gd name="adj" fmla="val 375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693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₹420 Cr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693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Obtainable in 5 years (SOM)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5452872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market sizing — replace with your own research.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Market opportunity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MARKET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3400" y="1657350"/>
            <a:ext cx="5391150" cy="609600"/>
          </a:xfrm>
          <a:prstGeom prst="roundRect">
            <a:avLst>
              <a:gd name="adj" fmla="val 131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Today's options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Walk-in queues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Phone bookings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Paper files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657350"/>
            <a:ext cx="5391150" cy="609600"/>
          </a:xfrm>
          <a:prstGeom prst="roundRect">
            <a:avLst>
              <a:gd name="adj" fmla="val 13125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MediQueue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Live token tracking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Digital records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One-tap payments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Competitive landscape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REVENUE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87071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00100" y="213741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Clinic SaaS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Monthly plan per doctor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30700" y="187071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597400" y="213741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Convenience fee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Small fee per booking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28000" y="187071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8394700" y="213741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Insights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Analytics for hospital chains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Business model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GROWTH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3400" y="1657350"/>
            <a:ext cx="5562600" cy="1004888"/>
          </a:xfrm>
          <a:prstGeom prst="roundRect">
            <a:avLst>
              <a:gd name="adj" fmla="val 796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1657350"/>
            <a:ext cx="556260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Awareness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77000" y="1657350"/>
            <a:ext cx="518160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Content, creators and campus ambassadors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22782" y="2738438"/>
            <a:ext cx="4783836" cy="1004888"/>
          </a:xfrm>
          <a:prstGeom prst="roundRect">
            <a:avLst>
              <a:gd name="adj" fmla="val 796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22782" y="2738438"/>
            <a:ext cx="4783836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Trial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7000" y="2738438"/>
            <a:ext cx="518160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Free first month for new users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312164" y="3819525"/>
            <a:ext cx="4005072" cy="1004888"/>
          </a:xfrm>
          <a:prstGeom prst="roundRect">
            <a:avLst>
              <a:gd name="adj" fmla="val 796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312164" y="3819525"/>
            <a:ext cx="4005072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Paid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0" y="3819525"/>
            <a:ext cx="518160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Monthly plans and partner bundles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701546" y="4900612"/>
            <a:ext cx="3226308" cy="1004888"/>
          </a:xfrm>
          <a:prstGeom prst="roundRect">
            <a:avLst>
              <a:gd name="adj" fmla="val 7962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701546" y="4900612"/>
            <a:ext cx="322630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Advocacy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77000" y="4900612"/>
            <a:ext cx="518160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Referral credits for every invite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Go-to-market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GROWTH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657350"/>
            <a:ext cx="3337560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18,400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2522220"/>
            <a:ext cx="3337560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monthly active users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035300"/>
            <a:ext cx="3337560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42%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3900170"/>
            <a:ext cx="3337560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month-3 retention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413250"/>
            <a:ext cx="3337560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₹9.6 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5278120"/>
            <a:ext cx="3337560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monthly recurring revenue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251960" y="1657350"/>
          <a:ext cx="7406640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Traction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NEXT 18 MONTHS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3513582"/>
            <a:ext cx="111252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5334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Launch v2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New onboarding and payments</a:t>
            </a:r>
          </a:p>
        </p:txBody>
      </p:sp>
      <p:sp>
        <p:nvSpPr>
          <p:cNvPr id="9" name="Oval 8"/>
          <p:cNvSpPr/>
          <p:nvPr/>
        </p:nvSpPr>
        <p:spPr>
          <a:xfrm>
            <a:off x="3314700" y="3408807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147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147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Expand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147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Three new cities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08807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Partnerships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Two distribution partners</a:t>
            </a:r>
          </a:p>
        </p:txBody>
      </p:sp>
      <p:sp>
        <p:nvSpPr>
          <p:cNvPr id="17" name="Oval 16"/>
          <p:cNvSpPr/>
          <p:nvPr/>
        </p:nvSpPr>
        <p:spPr>
          <a:xfrm>
            <a:off x="8877300" y="3408807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773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773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Break-even on unit economics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Roadmap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PEOPLE</a:t>
            </a:r>
          </a:p>
        </p:txBody>
      </p:sp>
      <p:sp>
        <p:nvSpPr>
          <p:cNvPr id="4" name="Oval 3"/>
          <p:cNvSpPr/>
          <p:nvPr/>
        </p:nvSpPr>
        <p:spPr>
          <a:xfrm>
            <a:off x="1358900" y="15811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1435100" y="16573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9685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5342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5303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Kabir Rao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CEO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Ex-product lead at a fintech startup; 8 years building consumer apps.</a:t>
            </a:r>
          </a:p>
        </p:txBody>
      </p:sp>
      <p:sp>
        <p:nvSpPr>
          <p:cNvPr id="12" name="Oval 11"/>
          <p:cNvSpPr/>
          <p:nvPr/>
        </p:nvSpPr>
        <p:spPr>
          <a:xfrm>
            <a:off x="5067300" y="1581150"/>
            <a:ext cx="2057400" cy="2057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mage placeholder (right-click &gt; Format Shape &gt; Picture fill)"/>
          <p:cNvSpPr/>
          <p:nvPr/>
        </p:nvSpPr>
        <p:spPr>
          <a:xfrm>
            <a:off x="5143500" y="16573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6769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2426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387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180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Meera Iyer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180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CTO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942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Built data platforms serving millions of requests a day.</a:t>
            </a:r>
          </a:p>
        </p:txBody>
      </p:sp>
      <p:sp>
        <p:nvSpPr>
          <p:cNvPr id="20" name="Oval 19"/>
          <p:cNvSpPr/>
          <p:nvPr/>
        </p:nvSpPr>
        <p:spPr>
          <a:xfrm>
            <a:off x="8775700" y="1581150"/>
            <a:ext cx="2057400" cy="2057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Image placeholder (right-click &gt; Format Shape &gt; Picture fill)"/>
          <p:cNvSpPr/>
          <p:nvPr/>
        </p:nvSpPr>
        <p:spPr>
          <a:xfrm>
            <a:off x="8851900" y="16573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3853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9510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9471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264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Arjun Nair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264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HEAD OF GROWTH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1026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Scaled two D2C brands from zero to profitability.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The team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THE ASK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5117592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18504" y="18478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04254" y="17526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45%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7254" y="17907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Product &amp; engineering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18504" y="26670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04254" y="25717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7254" y="26098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Growth &amp; marketing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18504" y="34861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04254" y="33909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15%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7254" y="34290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Operations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18504" y="43053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04254" y="42100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7254" y="42481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Reserve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Use of funds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1">
                <a:solidFill>
                  <a:schemeClr val="tx1"/>
                </a:solidFill>
                <a:latin typeface="+mj-lt"/>
              </a:rPr>
              <a:t>No patient should spend a day waiting for ten minutes of care.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Kabir Rao, Co-founder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57721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hello@yourstartup.in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67100" y="57721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+91 98765 43210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24600" y="57721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www.yourstartup.in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Let's build this together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Raising ₹4 Cr to reach 1 lakh users in 18 months.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pitch-201">
  <a:themeElements>
    <a:clrScheme name="Morphiq pitch-201">
      <a:dk1>
        <a:srgbClr val="EEF0FF"/>
      </a:dk1>
      <a:lt1>
        <a:srgbClr val="0A0F2C"/>
      </a:lt1>
      <a:dk2>
        <a:srgbClr val="A3A8CC"/>
      </a:dk2>
      <a:lt2>
        <a:srgbClr val="141A3F"/>
      </a:lt2>
      <a:accent1>
        <a:srgbClr val="4D7CFE"/>
      </a:accent1>
      <a:accent2>
        <a:srgbClr val="00E0B8"/>
      </a:accent2>
      <a:accent3>
        <a:srgbClr val="FF5C8A"/>
      </a:accent3>
      <a:accent4>
        <a:srgbClr val="FFC145"/>
      </a:accent4>
      <a:accent5>
        <a:srgbClr val="162352"/>
      </a:accent5>
      <a:accent6>
        <a:srgbClr val="2E334E"/>
      </a:accent6>
      <a:hlink>
        <a:srgbClr val="4D7CFE"/>
      </a:hlink>
      <a:folHlink>
        <a:srgbClr val="00E0B8"/>
      </a:folHlink>
    </a:clrScheme>
    <a:fontScheme name="Morphiq pitch-201">
      <a:majorFont>
        <a:latin typeface="Outfit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MediQueue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