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active users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</c:v>
                </c:pt>
                <c:pt idx="1">
                  <c:v>3900</c:v>
                </c:pt>
                <c:pt idx="2">
                  <c:v>6200</c:v>
                </c:pt>
                <c:pt idx="3">
                  <c:v>9800</c:v>
                </c:pt>
                <c:pt idx="4">
                  <c:v>14100</c:v>
                </c:pt>
                <c:pt idx="5">
                  <c:v>18400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Growth &amp; marketing</c:v>
                </c:pt>
                <c:pt idx="2">
                  <c:v>Operations</c:v>
                </c:pt>
                <c:pt idx="3">
                  <c:v>Reserve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SKILLSPRINT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SKILLSPRINT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SKILLSPRINT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SKILLSPRINT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143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0925556" y="2049780"/>
            <a:ext cx="329184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776711" y="2605278"/>
            <a:ext cx="285081" cy="16459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370058" y="3011931"/>
            <a:ext cx="164592" cy="28508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814560" y="3160776"/>
            <a:ext cx="0" cy="329184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9094470" y="3011931"/>
            <a:ext cx="164592" cy="28508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8567328" y="2605278"/>
            <a:ext cx="285081" cy="16459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8374380" y="2049780"/>
            <a:ext cx="329184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8567328" y="1329690"/>
            <a:ext cx="285081" cy="16459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9094470" y="802548"/>
            <a:ext cx="164592" cy="28508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814560" y="609600"/>
            <a:ext cx="0" cy="329184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370058" y="802548"/>
            <a:ext cx="164592" cy="28508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776711" y="1329690"/>
            <a:ext cx="285081" cy="16459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8991600" y="1226820"/>
            <a:ext cx="1645920" cy="16459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468917" y="2708148"/>
            <a:ext cx="691286" cy="411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435998" y="3136087"/>
            <a:ext cx="757123" cy="106985"/>
          </a:xfrm>
          <a:prstGeom prst="roundRect">
            <a:avLst>
              <a:gd name="adj" fmla="val 26709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435998" y="3300679"/>
            <a:ext cx="757123" cy="106985"/>
          </a:xfrm>
          <a:prstGeom prst="roundRect">
            <a:avLst>
              <a:gd name="adj" fmla="val 26709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9435998" y="3465271"/>
            <a:ext cx="757123" cy="106985"/>
          </a:xfrm>
          <a:prstGeom prst="roundRect">
            <a:avLst>
              <a:gd name="adj" fmla="val 26709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9608820" y="2132076"/>
            <a:ext cx="205740" cy="288036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814560" y="2132076"/>
            <a:ext cx="205740" cy="288036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09600" y="6096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  <a:cs typeface="+mn-cs"/>
              </a:rPr>
              <a:t>SEED ROUND · 2026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  <a:cs typeface="+mn-cs"/>
              </a:rPr>
              <a:t>Kabir Rao · Meera Iyer   ·   ₹4 Cr seed   ·   hello@yourstartup.in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1" i="0">
                <a:solidFill>
                  <a:schemeClr val="tx1"/>
                </a:solidFill>
                <a:latin typeface="+mj-lt"/>
                <a:cs typeface="+mj-cs"/>
              </a:rPr>
              <a:t>SkillSprint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Job-ready tech skills in 12 weeks, paid after placement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3505200" cy="2019300"/>
          </a:xfrm>
          <a:prstGeom prst="roundRect">
            <a:avLst>
              <a:gd name="adj" fmla="val 660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Problem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2019300"/>
          </a:xfrm>
          <a:prstGeom prst="roundRect">
            <a:avLst>
              <a:gd name="adj" fmla="val 660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Solution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2019300"/>
          </a:xfrm>
          <a:prstGeom prst="roundRect">
            <a:avLst>
              <a:gd name="adj" fmla="val 660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Market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3981450"/>
            <a:ext cx="3505200" cy="2019300"/>
          </a:xfrm>
          <a:prstGeom prst="roundRect">
            <a:avLst>
              <a:gd name="adj" fmla="val 660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Business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3981450"/>
            <a:ext cx="3505200" cy="2019300"/>
          </a:xfrm>
          <a:prstGeom prst="roundRect">
            <a:avLst>
              <a:gd name="adj" fmla="val 660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Traction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3981450"/>
            <a:ext cx="3505200" cy="2019300"/>
          </a:xfrm>
          <a:prstGeom prst="roundRect">
            <a:avLst>
              <a:gd name="adj" fmla="val 660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05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  <a:cs typeface="+mj-cs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058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Ask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Problem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Millions of graduates finish college without job-ready skills.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The problem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Skills gap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Curricula lag what employers need.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High fees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Good bootcamps cost more than families earn in months.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No guidance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Students do not know which skills lead to jobs.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The problem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Solution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Product screenshot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50" b="1" i="0">
                <a:solidFill>
                  <a:schemeClr val="tx1"/>
                </a:solidFill>
                <a:latin typeface="+mj-lt"/>
                <a:cs typeface="+mj-cs"/>
              </a:rPr>
              <a:t>Live cohort-based courses with mentors, projects and placement support, paid only after a job offer.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Learners build real projects, get weekly mentor reviews and practise interviews. Hiring partners see verified portfolios.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Our solution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09600" y="19883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Apply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Aptitude test, no fees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09600" y="303133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Learn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12 weeks, live and project-based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09600" y="407431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Prove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Portfolio and mock interviews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09600" y="511730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Place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Pay after the offer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How it works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Market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100" b="1" i="0">
                <a:solidFill>
                  <a:schemeClr val="tx1"/>
                </a:solidFill>
                <a:latin typeface="+mj-lt"/>
                <a:cs typeface="+mj-cs"/>
              </a:rPr>
              <a:t>₹24,000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Total addressable market (TAM)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650" b="1" i="0">
                <a:solidFill>
                  <a:schemeClr val="tx1"/>
                </a:solidFill>
                <a:latin typeface="+mj-lt"/>
                <a:cs typeface="+mj-cs"/>
              </a:rPr>
              <a:t>₹6,500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Serviceable market (SAM)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800" b="1" i="0">
                <a:solidFill>
                  <a:schemeClr val="tx1"/>
                </a:solidFill>
                <a:latin typeface="+mj-lt"/>
                <a:cs typeface="+mj-cs"/>
              </a:rPr>
              <a:t>₹420 Cr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Obtainable in 5 years (SOM)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Illustrative market sizing — replace with your own research.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Market opportunity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4267200"/>
          </a:xfrm>
          <a:prstGeom prst="roundRect">
            <a:avLst>
              <a:gd name="adj" fmla="val 312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Today's options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Expensive bootcamps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Recorded video courses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Unpaid internships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733550"/>
            <a:ext cx="5314950" cy="4267200"/>
          </a:xfrm>
          <a:prstGeom prst="roundRect">
            <a:avLst>
              <a:gd name="adj" fmla="val 312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SkillSprint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Pay after placement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Live mentors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Employer-backed projects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  <a:cs typeface="+mj-cs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Competitive landscape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Income share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Percentage of first-year salary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Hiring fees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From partner companies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  <a:cs typeface="+mj-cs"/>
              </a:rPr>
              <a:t>Corporate training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Upskilling for teams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Business model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486400" cy="966788"/>
          </a:xfrm>
          <a:prstGeom prst="roundRect">
            <a:avLst>
              <a:gd name="adj" fmla="val 827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733550"/>
            <a:ext cx="5486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Awareness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733550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  <a:cs typeface="+mn-cs"/>
              </a:rPr>
              <a:t>Content, creators and campus ambassadors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3648" y="2776538"/>
            <a:ext cx="4718304" cy="966788"/>
          </a:xfrm>
          <a:prstGeom prst="roundRect">
            <a:avLst>
              <a:gd name="adj" fmla="val 8275"/>
            </a:avLst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93648" y="2776538"/>
            <a:ext cx="4718304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Trial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776538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  <a:cs typeface="+mn-cs"/>
              </a:rPr>
              <a:t>Free first month for new users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77696" y="3819525"/>
            <a:ext cx="3950208" cy="966788"/>
          </a:xfrm>
          <a:prstGeom prst="roundRect">
            <a:avLst>
              <a:gd name="adj" fmla="val 8275"/>
            </a:avLst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377696" y="3819525"/>
            <a:ext cx="3950208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Paid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  <a:cs typeface="+mn-cs"/>
              </a:rPr>
              <a:t>Monthly plans and partner bundles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761744" y="4862512"/>
            <a:ext cx="3182112" cy="966788"/>
          </a:xfrm>
          <a:prstGeom prst="roundRect">
            <a:avLst>
              <a:gd name="adj" fmla="val 8275"/>
            </a:avLst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761744" y="4862512"/>
            <a:ext cx="3182112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Advocacy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862512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  <a:cs typeface="+mn-cs"/>
              </a:rPr>
              <a:t>Referral credits for every invite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Go-to-market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Traction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  <a:cs typeface="+mj-cs"/>
              </a:rPr>
              <a:t>18,400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monthly active users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  <a:cs typeface="+mj-cs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month-3 retention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  <a:cs typeface="+mj-cs"/>
              </a:rPr>
              <a:t>₹9.6 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monthly recurring revenue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Traction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Launch v2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New onboarding and payments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Expand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Three new cities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Partnerships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Two distribution partners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Q4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Break-even on unit economics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Roadmap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097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Kabir Rao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3"/>
                </a:solidFill>
                <a:latin typeface="+mn-lt"/>
                <a:cs typeface="+mn-cs"/>
              </a:rPr>
              <a:t>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Ex-product lead at a fintech startup; 8 years building consumer apps.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Meera Iyer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3"/>
                </a:solidFill>
                <a:latin typeface="+mn-lt"/>
                <a:cs typeface="+mn-cs"/>
              </a:rPr>
              <a:t>CTO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Built data platforms serving millions of requests a day.</a:t>
            </a:r>
          </a:p>
        </p:txBody>
      </p:sp>
      <p:sp>
        <p:nvSpPr>
          <p:cNvPr id="20" name="Oval 19"/>
          <p:cNvSpPr/>
          <p:nvPr/>
        </p:nvSpPr>
        <p:spPr>
          <a:xfrm>
            <a:off x="87249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Arjun Nair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3"/>
                </a:solidFill>
                <a:latin typeface="+mn-lt"/>
                <a:cs typeface="+mn-cs"/>
              </a:rPr>
              <a:t>HEAD OF GROWTH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Scaled two D2C brands from zero to profitability.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The team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5456" y="19240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Product &amp; engineering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5456" y="27432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30%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Growth &amp; marketing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5456" y="35623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Operations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5456" y="43815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1206" y="42862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4206" y="43243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Reserve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Use of funds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3"/>
                </a:solidFill>
                <a:latin typeface="+mj-lt"/>
                <a:cs typeface="+mj-cs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Talent is everywhere. Opportunity should be too.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  <a:cs typeface="+mn-cs"/>
              </a:rPr>
              <a:t>KABIR RAO, CO-FOUNDER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226394" y="2880360"/>
            <a:ext cx="526694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988241" y="3769157"/>
            <a:ext cx="456131" cy="263347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337597" y="4419801"/>
            <a:ext cx="263347" cy="45613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448800" y="4657954"/>
            <a:ext cx="0" cy="526694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8296656" y="4419801"/>
            <a:ext cx="263347" cy="45613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453228" y="3769157"/>
            <a:ext cx="456131" cy="263347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7144512" y="2880360"/>
            <a:ext cx="526694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7453228" y="1728216"/>
            <a:ext cx="456131" cy="263347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296656" y="884788"/>
            <a:ext cx="263347" cy="45613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448800" y="576072"/>
            <a:ext cx="0" cy="526694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337597" y="884788"/>
            <a:ext cx="263347" cy="45613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988241" y="1728216"/>
            <a:ext cx="456131" cy="263347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8132064" y="1563624"/>
            <a:ext cx="2633472" cy="26334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895771" y="3933749"/>
            <a:ext cx="1106058" cy="6583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843101" y="4618452"/>
            <a:ext cx="1211397" cy="171176"/>
          </a:xfrm>
          <a:prstGeom prst="roundRect">
            <a:avLst>
              <a:gd name="adj" fmla="val 1669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843101" y="4881799"/>
            <a:ext cx="1211397" cy="171176"/>
          </a:xfrm>
          <a:prstGeom prst="roundRect">
            <a:avLst>
              <a:gd name="adj" fmla="val 1669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843101" y="5145146"/>
            <a:ext cx="1211397" cy="171176"/>
          </a:xfrm>
          <a:prstGeom prst="roundRect">
            <a:avLst>
              <a:gd name="adj" fmla="val 1669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9119616" y="3012034"/>
            <a:ext cx="329184" cy="460857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448800" y="3012034"/>
            <a:ext cx="329184" cy="460857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hello@yourstartup.in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+91 98765 43210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9600" y="57721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www.yourstartup.in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Let's build this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Raising ₹4 Cr to reach 1 lakh users in 18 months.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itch-202">
  <a:themeElements>
    <a:clrScheme name="Morphiq pitch-202">
      <a:dk1>
        <a:srgbClr val="2A2222"/>
      </a:dk1>
      <a:lt1>
        <a:srgbClr val="FBF6F2"/>
      </a:lt1>
      <a:dk2>
        <a:srgbClr val="6E615E"/>
      </a:dk2>
      <a:lt2>
        <a:srgbClr val="F2E6DE"/>
      </a:lt2>
      <a:accent1>
        <a:srgbClr val="B76E79"/>
      </a:accent1>
      <a:accent2>
        <a:srgbClr val="C9A96E"/>
      </a:accent2>
      <a:accent3>
        <a:srgbClr val="3E3A4F"/>
      </a:accent3>
      <a:accent4>
        <a:srgbClr val="8A9A8B"/>
      </a:accent4>
      <a:accent5>
        <a:srgbClr val="EFDEDC"/>
      </a:accent5>
      <a:accent6>
        <a:srgbClr val="DAD4D1"/>
      </a:accent6>
      <a:hlink>
        <a:srgbClr val="B76E79"/>
      </a:hlink>
      <a:folHlink>
        <a:srgbClr val="C9A96E"/>
      </a:folHlink>
    </a:clrScheme>
    <a:fontScheme name="Morphiq pitch-202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SkillSprint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