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WASTEWISE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WASTEWISE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WASTEWISE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WASTEWISE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 flipH="1" flipV="1">
            <a:off x="8297310" y="1380172"/>
            <a:ext cx="98025" cy="370332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Oval 4"/>
          <p:cNvSpPr/>
          <p:nvPr/>
        </p:nvSpPr>
        <p:spPr>
          <a:xfrm rot="19320000">
            <a:off x="8056873" y="1511262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280000">
            <a:off x="8481610" y="1511262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9320000">
            <a:off x="8056873" y="2020468"/>
            <a:ext cx="252187" cy="6636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2280000">
            <a:off x="8481610" y="2020468"/>
            <a:ext cx="252187" cy="6636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9320000">
            <a:off x="8056873" y="2529675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2280000">
            <a:off x="8481610" y="2529675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9320000">
            <a:off x="8056873" y="3038881"/>
            <a:ext cx="252187" cy="6636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2280000">
            <a:off x="8481610" y="3038881"/>
            <a:ext cx="252187" cy="6636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9320000">
            <a:off x="8056873" y="3548088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280000">
            <a:off x="8481610" y="3548088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9320000">
            <a:off x="8056873" y="4057294"/>
            <a:ext cx="252187" cy="6636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280000">
            <a:off x="8481610" y="4057294"/>
            <a:ext cx="252187" cy="6636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 flipH="1" flipV="1">
            <a:off x="9333421" y="1380172"/>
            <a:ext cx="98869" cy="370332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8" name="Oval 17"/>
          <p:cNvSpPr/>
          <p:nvPr/>
        </p:nvSpPr>
        <p:spPr>
          <a:xfrm rot="19320000">
            <a:off x="9093828" y="1511262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2280000">
            <a:off x="9518565" y="1511262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19320000">
            <a:off x="9093828" y="2020468"/>
            <a:ext cx="252187" cy="66365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2280000">
            <a:off x="9518565" y="2020468"/>
            <a:ext cx="252187" cy="66365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9320000">
            <a:off x="9093828" y="2529675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2280000">
            <a:off x="9518565" y="2529675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19320000">
            <a:off x="9093828" y="3038881"/>
            <a:ext cx="252187" cy="66365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2280000">
            <a:off x="9518565" y="3038881"/>
            <a:ext cx="252187" cy="66365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19320000">
            <a:off x="9093828" y="3548088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2280000">
            <a:off x="9518565" y="3548088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9320000">
            <a:off x="9093828" y="4057294"/>
            <a:ext cx="252187" cy="66365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2280000">
            <a:off x="9518565" y="4057294"/>
            <a:ext cx="252187" cy="66365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 flipV="1">
            <a:off x="10469245" y="1380172"/>
            <a:ext cx="95578" cy="370332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1" name="Oval 30"/>
          <p:cNvSpPr/>
          <p:nvPr/>
        </p:nvSpPr>
        <p:spPr>
          <a:xfrm rot="19320000">
            <a:off x="10130783" y="1511262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2280000">
            <a:off x="10555520" y="1511262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19320000">
            <a:off x="10130783" y="2020468"/>
            <a:ext cx="252187" cy="66365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280000">
            <a:off x="10555520" y="2020468"/>
            <a:ext cx="252187" cy="66365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19320000">
            <a:off x="10130783" y="2529675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2280000">
            <a:off x="10555520" y="2529675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19320000">
            <a:off x="10130783" y="3038881"/>
            <a:ext cx="252187" cy="66365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2280000">
            <a:off x="10555520" y="3038881"/>
            <a:ext cx="252187" cy="66365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9320000">
            <a:off x="10130783" y="3548088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2280000">
            <a:off x="10555520" y="3548088"/>
            <a:ext cx="252187" cy="6636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9320000">
            <a:off x="10130783" y="4057294"/>
            <a:ext cx="252187" cy="66365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2280000">
            <a:off x="10555520" y="4057294"/>
            <a:ext cx="252187" cy="66365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3" name="Connector 42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44" name="TextBox 43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SEED ROUND · 2026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FOUNDERS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Kabir Rao · Meera Iyer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RAISING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₹4 Cr seed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WasteWise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Smart waste collection for housing societies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34544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68800" y="1809750"/>
            <a:ext cx="34544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51800" y="1809750"/>
            <a:ext cx="34544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3981450"/>
            <a:ext cx="34544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68800" y="3981450"/>
            <a:ext cx="34544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51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51800" y="3981450"/>
            <a:ext cx="34544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80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80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Most housing societies still mix wet and dry waste, and most of it ends in landfills.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problem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Sensor-fitted bins, a resident app and a pickup network that pays societies for clean, segregated waste.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Fill-level sensors schedule pickups. Residents earn points for segregation. Recyclables are sold to verified processors.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250" b="1" i="0">
                <a:solidFill>
                  <a:schemeClr val="accent1"/>
                </a:solidFill>
                <a:latin typeface="+mj-lt"/>
              </a:rPr>
              <a:t>₹24,000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addressable market (TAM)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00" b="1" i="0">
                <a:solidFill>
                  <a:schemeClr val="accent1"/>
                </a:solidFill>
                <a:latin typeface="+mj-lt"/>
              </a:rPr>
              <a:t>₹6,500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Serviceable market (SAM)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50" b="1" i="0">
                <a:solidFill>
                  <a:schemeClr val="accent1"/>
                </a:solidFill>
                <a:latin typeface="+mj-lt"/>
              </a:rPr>
              <a:t>₹420 Cr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REVENUE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Society subscription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Monthly per flat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Recyclable sales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Revenue from processors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Carbon credits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Verified diversion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GROWTH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PEOPLE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Kabir Rao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Ex-product lead at a fintech startup; 8 years building consumer apps.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Meera Iyer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data platforms serving millions of requests a day.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 Nair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GROWTH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team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ASK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+91 98765 43210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6959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203">
  <a:themeElements>
    <a:clrScheme name="Morphiq pitch-203">
      <a:dk1>
        <a:srgbClr val="FFFFFF"/>
      </a:dk1>
      <a:lt1>
        <a:srgbClr val="0B0B0B"/>
      </a:lt1>
      <a:dk2>
        <a:srgbClr val="9E9E9E"/>
      </a:dk2>
      <a:lt2>
        <a:srgbClr val="1A1A1A"/>
      </a:lt2>
      <a:accent1>
        <a:srgbClr val="FF2E2E"/>
      </a:accent1>
      <a:accent2>
        <a:srgbClr val="FFFFFF"/>
      </a:accent2>
      <a:accent3>
        <a:srgbClr val="FFB800"/>
      </a:accent3>
      <a:accent4>
        <a:srgbClr val="3D3D3D"/>
      </a:accent4>
      <a:accent5>
        <a:srgbClr val="371111"/>
      </a:accent5>
      <a:accent6>
        <a:srgbClr val="323232"/>
      </a:accent6>
      <a:hlink>
        <a:srgbClr val="FF2E2E"/>
      </a:hlink>
      <a:folHlink>
        <a:srgbClr val="FFFFFF"/>
      </a:folHlink>
    </a:clrScheme>
    <a:fontScheme name="Morphiq pitch-203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WasteWise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