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VOLTRIDE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841894" y="1563624"/>
            <a:ext cx="2194560" cy="1536192"/>
          </a:xfrm>
          <a:prstGeom prst="roundRect">
            <a:avLst>
              <a:gd name="adj" fmla="val 7440"/>
            </a:avLst>
          </a:prstGeom>
          <a:noFill/>
          <a:ln w="635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036454" y="2024482"/>
            <a:ext cx="133350" cy="614477"/>
          </a:xfrm>
          <a:prstGeom prst="roundRect">
            <a:avLst>
              <a:gd name="adj" fmla="val 2142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956194" y="1677924"/>
            <a:ext cx="415290" cy="1307592"/>
          </a:xfrm>
          <a:prstGeom prst="roundRect">
            <a:avLst>
              <a:gd name="adj" fmla="val 917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47684" y="1677924"/>
            <a:ext cx="415290" cy="1307592"/>
          </a:xfrm>
          <a:prstGeom prst="roundRect">
            <a:avLst>
              <a:gd name="adj" fmla="val 917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939174" y="1677924"/>
            <a:ext cx="415290" cy="1307592"/>
          </a:xfrm>
          <a:prstGeom prst="roundRect">
            <a:avLst>
              <a:gd name="adj" fmla="val 917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430664" y="1677924"/>
            <a:ext cx="415290" cy="1307592"/>
          </a:xfrm>
          <a:prstGeom prst="roundRect">
            <a:avLst>
              <a:gd name="adj" fmla="val 917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Lightning Bolt 9"/>
          <p:cNvSpPr/>
          <p:nvPr/>
        </p:nvSpPr>
        <p:spPr>
          <a:xfrm>
            <a:off x="10212019" y="1014984"/>
            <a:ext cx="1141171" cy="1580083"/>
          </a:xfrm>
          <a:prstGeom prst="lightningBol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798003" y="4262933"/>
            <a:ext cx="1141171" cy="1141171"/>
          </a:xfrm>
          <a:prstGeom prst="ellipse">
            <a:avLst/>
          </a:prstGeom>
          <a:noFill/>
          <a:ln w="889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97413" y="4662343"/>
            <a:ext cx="342351" cy="3423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6998" y="4262933"/>
            <a:ext cx="1141171" cy="1141171"/>
          </a:xfrm>
          <a:prstGeom prst="ellipse">
            <a:avLst/>
          </a:prstGeom>
          <a:noFill/>
          <a:ln w="88900">
            <a:solidFill>
              <a:schemeClr val="tx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16408" y="4662343"/>
            <a:ext cx="342351" cy="3423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631936" y="4034699"/>
            <a:ext cx="1580083" cy="741761"/>
          </a:xfrm>
          <a:custGeom>
            <a:avLst/>
            <a:gdLst/>
            <a:ahLst/>
            <a:cxnLst/>
            <a:rect l="l" t="t" r="r" b="b"/>
            <a:pathLst>
              <a:path w="1580083" h="741761">
                <a:moveTo>
                  <a:pt x="0" y="741761"/>
                </a:moveTo>
                <a:lnTo>
                  <a:pt x="1404518" y="741761"/>
                </a:lnTo>
                <a:lnTo>
                  <a:pt x="1580083" y="114117"/>
                </a:lnTo>
                <a:lnTo>
                  <a:pt x="702259" y="0"/>
                </a:lnTo>
                <a:lnTo>
                  <a:pt x="175565" y="3423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 flipV="1">
            <a:off x="10036454" y="3349996"/>
            <a:ext cx="526695" cy="1426464"/>
          </a:xfrm>
          <a:prstGeom prst="line">
            <a:avLst/>
          </a:prstGeom>
          <a:ln w="76200">
            <a:solidFill>
              <a:schemeClr val="tx1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0387584" y="3349996"/>
            <a:ext cx="438912" cy="0"/>
          </a:xfrm>
          <a:prstGeom prst="line">
            <a:avLst/>
          </a:prstGeom>
          <a:ln w="76200">
            <a:solidFill>
              <a:schemeClr val="tx1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7490765" y="5442204"/>
            <a:ext cx="4037990" cy="0"/>
          </a:xfrm>
          <a:prstGeom prst="line">
            <a:avLst/>
          </a:prstGeom>
          <a:ln w="38100">
            <a:solidFill>
              <a:schemeClr val="accent3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VoltRide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Battery swapping for electric two-wheelers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Charging an e-scooter still takes longer than a lunch break.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Long charge times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to five hours to fully charge at home.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Range anxiety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Delivery riders lose income when batteries run out.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upfront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battery is up to 40% of the vehicle price.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A network of smart swap stations where riders exchange a drained battery for a full one in under two minutes.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Riders subscribe to batteries instead of buying them, which lowers vehicle cost. Stations sit at fuel pumps, kirana stores and delivery hubs.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Scan the station QR in the app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Drop the empty pack, take a full one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Per-swap or monthly plan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Battery health monitored remotely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0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Swap subscriptions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Unlimited swaps for fleet riders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Pay per swap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Flexible for personal riders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OEM 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Bundled with new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hello@yourstartup.in   ·   +91 98765 43210   ·   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Power the switch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6">
  <a:themeElements>
    <a:clrScheme name="Morphiq pitch-206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pitch-206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VoltRide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