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KIRANAOS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KIRANAOS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KIRANAOS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KIRANAOS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905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61858" y="3066214"/>
            <a:ext cx="322885" cy="637106"/>
          </a:xfrm>
          <a:prstGeom prst="roundRect">
            <a:avLst>
              <a:gd name="adj" fmla="val 176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923122" y="2755339"/>
            <a:ext cx="322885" cy="947981"/>
          </a:xfrm>
          <a:prstGeom prst="roundRect">
            <a:avLst>
              <a:gd name="adj" fmla="val 176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384386" y="2426698"/>
            <a:ext cx="322885" cy="1276622"/>
          </a:xfrm>
          <a:prstGeom prst="roundRect">
            <a:avLst>
              <a:gd name="adj" fmla="val 176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845650" y="2035827"/>
            <a:ext cx="322885" cy="1667493"/>
          </a:xfrm>
          <a:prstGeom prst="roundRect">
            <a:avLst>
              <a:gd name="adj" fmla="val 176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306914" y="1544819"/>
            <a:ext cx="322885" cy="2158501"/>
          </a:xfrm>
          <a:prstGeom prst="roundRect">
            <a:avLst>
              <a:gd name="adj" fmla="val 176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768178" y="1421410"/>
            <a:ext cx="322885" cy="2281910"/>
          </a:xfrm>
          <a:prstGeom prst="roundRect">
            <a:avLst>
              <a:gd name="adj" fmla="val 1769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8623300" y="2423160"/>
            <a:ext cx="46126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084564" y="2045970"/>
            <a:ext cx="46126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545828" y="1668780"/>
            <a:ext cx="46126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007092" y="1291590"/>
            <a:ext cx="46126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468356" y="914400"/>
            <a:ext cx="46126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8556625" y="27336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017889" y="235648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479153" y="19792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40417" y="160210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401681" y="12249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862945" y="84772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254289" y="3703320"/>
            <a:ext cx="3044342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85800" y="6858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SEED ROUND · 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Kabir Rao · Meera Iyer   ·   ₹4 Cr seed   ·   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KiranaOS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simple digital store for every neighbourhood 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oundRect">
            <a:avLst>
              <a:gd name="adj" fmla="val 21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100" b="1" i="0">
                <a:solidFill>
                  <a:schemeClr val="tx1"/>
                </a:solidFill>
                <a:latin typeface="+mj-lt"/>
              </a:rPr>
              <a:t>Kirana stores serve most households but run on notebooks and memory.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WHY NOW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00" b="1" i="0">
                <a:solidFill>
                  <a:schemeClr val="tx1"/>
                </a:solidFill>
                <a:latin typeface="+mj-lt"/>
              </a:rPr>
              <a:t>Manual billing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Slow at peak hours.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Credit tracking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Udhaar is noted on paper and forgotten.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Lost customers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Online apps take repeat orders away.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00" b="1" i="0">
                <a:solidFill>
                  <a:schemeClr val="tx1"/>
                </a:solidFill>
                <a:latin typeface="+mj-lt"/>
              </a:rPr>
              <a:t>A phone-first billing, inventory and WhatsApp ordering app built for small shops.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Shopkeepers bill in seconds, track credit automatically and take orders from regular customers over WhatsApp, without new hardware.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Bill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Scan or tap to bill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Stock and credit in one view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Order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Customers order on WhatsApp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Grow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Offers and repeat reminders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350" b="1" i="0">
                <a:solidFill>
                  <a:schemeClr val="accent1"/>
                </a:solidFill>
                <a:latin typeface="+mj-lt"/>
              </a:rPr>
              <a:t>₹24,000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addressable market (TAM)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850" b="1" i="0">
                <a:solidFill>
                  <a:schemeClr val="accent1"/>
                </a:solidFill>
                <a:latin typeface="+mj-lt"/>
              </a:rPr>
              <a:t>₹6,500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Serviceable market (SAM)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800" b="1" i="0">
                <a:solidFill>
                  <a:schemeClr val="accent1"/>
                </a:solidFill>
                <a:latin typeface="+mj-lt"/>
              </a:rPr>
              <a:t>₹420 Cr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MARKET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Today's options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Paper notebooks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Expensive POS systems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Quick-commerce apps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KiranaOS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Works on any phone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Credit reminders built in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Keeps customers local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Competitive landscape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REVENUE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Subscription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 299 per month per store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Payments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margin on digital payments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Supplier network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Commission on restocking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GROWTH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410200" cy="928688"/>
          </a:xfrm>
          <a:prstGeom prst="roundRect">
            <a:avLst>
              <a:gd name="adj" fmla="val 492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4514" y="2814638"/>
            <a:ext cx="4652772" cy="928688"/>
          </a:xfrm>
          <a:prstGeom prst="roundRect">
            <a:avLst>
              <a:gd name="adj" fmla="val 492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3228" y="3819525"/>
            <a:ext cx="3895344" cy="928688"/>
          </a:xfrm>
          <a:prstGeom prst="roundRect">
            <a:avLst>
              <a:gd name="adj" fmla="val 4923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1942" y="4824412"/>
            <a:ext cx="3137916" cy="928688"/>
          </a:xfrm>
          <a:prstGeom prst="roundRect">
            <a:avLst>
              <a:gd name="adj" fmla="val 4923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18 MONTHS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v2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onboarding and payments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Three new cities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Partnerships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Two distribution partners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Roadmap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PEOPLE</a:t>
            </a:r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Kabir Rao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Ex-product lead at a fintech startup; 8 years building consumer apps.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Meera Iyer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CTO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data platforms serving millions of requests a day.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 Nair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GROWTH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Scaled two D2C brands from zero to profitability.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team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THE ASK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Help every neighbourhood shop compete and grow.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Kabir Rao, Co-founder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63968" y="4866422"/>
            <a:ext cx="512064" cy="1168618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95488" y="4050626"/>
            <a:ext cx="512064" cy="1984414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827008" y="3374527"/>
            <a:ext cx="512064" cy="2660513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558528" y="2879304"/>
            <a:ext cx="512064" cy="3155736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290048" y="1912795"/>
            <a:ext cx="512064" cy="4122245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21568" y="1475387"/>
            <a:ext cx="512064" cy="4559653"/>
          </a:xfrm>
          <a:prstGeom prst="roundRect">
            <a:avLst>
              <a:gd name="adj" fmla="val 1116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620000" y="376047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351520" y="300609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083040" y="225171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814560" y="149733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546080" y="74295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553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28484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01636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4788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47940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2109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7034784" y="6035040"/>
            <a:ext cx="4828032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+91 98765 43210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6959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00" b="1" i="0">
                <a:solidFill>
                  <a:schemeClr val="tx1"/>
                </a:solidFill>
                <a:latin typeface="+mj-lt"/>
              </a:rPr>
              <a:t>Let's build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209">
  <a:themeElements>
    <a:clrScheme name="Morphiq pitch-209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pitch-209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KiranaOS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