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SHIELDHER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SHIELDHER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SHIELDHER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SHIELDHER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8069580" y="1750162"/>
            <a:ext cx="2598420" cy="23469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231298" y="3476701"/>
            <a:ext cx="370484" cy="1089660"/>
          </a:xfrm>
          <a:prstGeom prst="roundRect">
            <a:avLst>
              <a:gd name="adj" fmla="val 102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871710" y="3836289"/>
            <a:ext cx="1089660" cy="370484"/>
          </a:xfrm>
          <a:prstGeom prst="roundRect">
            <a:avLst>
              <a:gd name="adj" fmla="val 102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315200" y="5206594"/>
            <a:ext cx="104775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362950" y="4614062"/>
            <a:ext cx="251460" cy="59253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614410" y="4614062"/>
            <a:ext cx="251460" cy="98755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865870" y="4219042"/>
            <a:ext cx="251460" cy="138257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17330" y="4219042"/>
            <a:ext cx="293370" cy="98755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9410700" y="5206594"/>
            <a:ext cx="20955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7953103" y="1638910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982990" y="191478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939878" y="2365314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042169" y="1434919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002975" y="1869579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530584" y="176936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7810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  <a:cs typeface="+mn-cs"/>
              </a:rPr>
              <a:t>SEED ROUND ·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  <a:cs typeface="+mn-cs"/>
              </a:rPr>
              <a:t>FOUNDERS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  <a:cs typeface="+mn-cs"/>
              </a:rPr>
              <a:t>Kabir Rao · Meera Iyer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3012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  <a:cs typeface="+mn-cs"/>
              </a:rPr>
              <a:t>RAISING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3012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  <a:cs typeface="+mn-cs"/>
              </a:rPr>
              <a:t>₹4 Cr seed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7444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  <a:cs typeface="+mn-cs"/>
              </a:rPr>
              <a:t>CONTACT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7444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chemeClr val="bg1"/>
                </a:solidFill>
                <a:latin typeface="+mn-lt"/>
                <a:cs typeface="+mn-cs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  <a:cs typeface="+mj-cs"/>
              </a:rPr>
              <a:t>ShieldHer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Personal safety app with trusted circles and SOS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Problem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Solution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Market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Business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Traction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51800" y="39814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Many women feel unsafe commuting after dark.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WHY NOW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Slow help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Alerts reach family too late.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No route info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Unsafe streets are not flagged.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Fragmented tools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Separate apps for calls, maps and alerts.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  <a:cs typeface="+mj-cs"/>
              </a:rPr>
              <a:t>One app with live location sharing, one-tap SOS to a trusted circle and community-rated safe routes.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The SOS works offline by SMS, records audio and alerts the nearest trusted contacts. Routes are rated by the community for lighting and crowding.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Our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PRODUCT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Choose a safer route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Live trip with your circle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Alert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One-tap SOS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Respond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Nearest contacts notified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MARKET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050" b="1" i="0">
                <a:solidFill>
                  <a:schemeClr val="bg1"/>
                </a:solidFill>
                <a:latin typeface="+mj-lt"/>
                <a:cs typeface="+mj-cs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Total addressable market (TAM)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550" b="1" i="0">
                <a:solidFill>
                  <a:schemeClr val="tx1"/>
                </a:solidFill>
                <a:latin typeface="+mj-lt"/>
                <a:cs typeface="+mj-cs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Serviceable market (SAM)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tx1"/>
                </a:solidFill>
                <a:latin typeface="+mj-lt"/>
                <a:cs typeface="+mj-cs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Market opportunity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MARKET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Today's options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Phone calls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Generic map apps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Separate SOS apps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ShieldHer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Offline SMS SOS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Community-rated routes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Trusted circle alerts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Competitive landscape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REVENUE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Freemium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Core free, premium features paid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Campus plans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colleges and hostels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Enterprise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companies with night shifts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Business model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GROWTH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Content, creators and campus ambassadors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Free first month for new users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Monthly plans and partner bundles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Go-to-market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  <a:cs typeface="+mj-cs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Traction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NEXT 18 MONTHS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Launch v2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New onboarding and payments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Expand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Three new cities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Partnerships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Two distribution partners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PEOPLE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Kabir Rao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  <a:cs typeface="+mn-cs"/>
              </a:rPr>
              <a:t>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Ex-product lead at a fintech startup; 8 years building consumer apps.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Meera Iyer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  <a:cs typeface="+mn-cs"/>
              </a:rPr>
              <a:t>CTO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Built data platforms serving millions of requests a day.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Arjun Nair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  <a:cs typeface="+mn-cs"/>
              </a:rPr>
              <a:t>HEAD OF GROWTH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The team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THE ASK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Product &amp; engineering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Growth &amp; marketing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Use of funds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  <a:cs typeface="+mj-cs"/>
              </a:rPr>
              <a:t>Every journey should end safely at home.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hello@yourstartup.in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+91 98765 43210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959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12">
  <a:themeElements>
    <a:clrScheme name="Morphiq pitch-212">
      <a:dk1>
        <a:srgbClr val="F2F2EE"/>
      </a:dk1>
      <a:lt1>
        <a:srgbClr val="0F1112"/>
      </a:lt1>
      <a:dk2>
        <a:srgbClr val="A7ABA6"/>
      </a:dk2>
      <a:lt2>
        <a:srgbClr val="1B1E20"/>
      </a:lt2>
      <a:accent1>
        <a:srgbClr val="C6F432"/>
      </a:accent1>
      <a:accent2>
        <a:srgbClr val="FFFFFF"/>
      </a:accent2>
      <a:accent3>
        <a:srgbClr val="6E7BFF"/>
      </a:accent3>
      <a:accent4>
        <a:srgbClr val="FF6B5B"/>
      </a:accent4>
      <a:accent5>
        <a:srgbClr val="303A18"/>
      </a:accent5>
      <a:accent6>
        <a:srgbClr val="333535"/>
      </a:accent6>
      <a:hlink>
        <a:srgbClr val="C6F432"/>
      </a:hlink>
      <a:folHlink>
        <a:srgbClr val="FFFFFF"/>
      </a:folHlink>
    </a:clrScheme>
    <a:fontScheme name="Morphiq pitch-212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ShieldHer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