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AQUAPURE RURAL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AQUAPURE RURAL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AQUAPURE RURAL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AQUAPURE RURAL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Freeform 4"/>
          <p:cNvSpPr/>
          <p:nvPr/>
        </p:nvSpPr>
        <p:spPr>
          <a:xfrm>
            <a:off x="8046720" y="1790782"/>
            <a:ext cx="3383280" cy="2400218"/>
          </a:xfrm>
          <a:custGeom>
            <a:avLst/>
            <a:gdLst/>
            <a:ahLst/>
            <a:cxnLst/>
            <a:rect l="l" t="t" r="r" b="b"/>
            <a:pathLst>
              <a:path w="3383280" h="2400218">
                <a:moveTo>
                  <a:pt x="0" y="2400218"/>
                </a:moveTo>
                <a:lnTo>
                  <a:pt x="0" y="208151"/>
                </a:lnTo>
                <a:lnTo>
                  <a:pt x="84582" y="162499"/>
                </a:lnTo>
                <a:lnTo>
                  <a:pt x="169164" y="117480"/>
                </a:lnTo>
                <a:lnTo>
                  <a:pt x="253746" y="76308"/>
                </a:lnTo>
                <a:lnTo>
                  <a:pt x="338328" y="41921"/>
                </a:lnTo>
                <a:lnTo>
                  <a:pt x="422910" y="16774"/>
                </a:lnTo>
                <a:lnTo>
                  <a:pt x="507492" y="2663"/>
                </a:lnTo>
                <a:lnTo>
                  <a:pt x="592074" y="593"/>
                </a:lnTo>
                <a:lnTo>
                  <a:pt x="676656" y="10714"/>
                </a:lnTo>
                <a:lnTo>
                  <a:pt x="761238" y="32303"/>
                </a:lnTo>
                <a:lnTo>
                  <a:pt x="845820" y="63818"/>
                </a:lnTo>
                <a:lnTo>
                  <a:pt x="930402" y="103010"/>
                </a:lnTo>
                <a:lnTo>
                  <a:pt x="1014984" y="147081"/>
                </a:lnTo>
                <a:lnTo>
                  <a:pt x="1099566" y="192886"/>
                </a:lnTo>
                <a:lnTo>
                  <a:pt x="1184148" y="237156"/>
                </a:lnTo>
                <a:lnTo>
                  <a:pt x="1268730" y="276729"/>
                </a:lnTo>
                <a:lnTo>
                  <a:pt x="1353312" y="308781"/>
                </a:lnTo>
                <a:lnTo>
                  <a:pt x="1437894" y="331025"/>
                </a:lnTo>
                <a:lnTo>
                  <a:pt x="1522476" y="341872"/>
                </a:lnTo>
                <a:lnTo>
                  <a:pt x="1607058" y="340549"/>
                </a:lnTo>
                <a:lnTo>
                  <a:pt x="1691640" y="327149"/>
                </a:lnTo>
                <a:lnTo>
                  <a:pt x="1776222" y="302629"/>
                </a:lnTo>
                <a:lnTo>
                  <a:pt x="1860804" y="268740"/>
                </a:lnTo>
                <a:lnTo>
                  <a:pt x="1945386" y="227900"/>
                </a:lnTo>
                <a:lnTo>
                  <a:pt x="2029968" y="183025"/>
                </a:lnTo>
                <a:lnTo>
                  <a:pt x="2114550" y="137318"/>
                </a:lnTo>
                <a:lnTo>
                  <a:pt x="2199132" y="94042"/>
                </a:lnTo>
                <a:lnTo>
                  <a:pt x="2283714" y="56285"/>
                </a:lnTo>
                <a:lnTo>
                  <a:pt x="2368296" y="26742"/>
                </a:lnTo>
                <a:lnTo>
                  <a:pt x="2452878" y="7524"/>
                </a:lnTo>
                <a:lnTo>
                  <a:pt x="2537460" y="0"/>
                </a:lnTo>
                <a:lnTo>
                  <a:pt x="2622042" y="4709"/>
                </a:lnTo>
                <a:lnTo>
                  <a:pt x="2706624" y="21315"/>
                </a:lnTo>
                <a:lnTo>
                  <a:pt x="2791206" y="48631"/>
                </a:lnTo>
                <a:lnTo>
                  <a:pt x="2875788" y="84709"/>
                </a:lnTo>
                <a:lnTo>
                  <a:pt x="2960370" y="126972"/>
                </a:lnTo>
                <a:lnTo>
                  <a:pt x="3044952" y="172404"/>
                </a:lnTo>
                <a:lnTo>
                  <a:pt x="3129534" y="217762"/>
                </a:lnTo>
                <a:lnTo>
                  <a:pt x="3214116" y="259809"/>
                </a:lnTo>
                <a:lnTo>
                  <a:pt x="3298698" y="295543"/>
                </a:lnTo>
                <a:lnTo>
                  <a:pt x="3383280" y="322413"/>
                </a:lnTo>
                <a:lnTo>
                  <a:pt x="3383280" y="2400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046720" y="2373700"/>
            <a:ext cx="3383280" cy="1817300"/>
          </a:xfrm>
          <a:custGeom>
            <a:avLst/>
            <a:gdLst/>
            <a:ahLst/>
            <a:cxnLst/>
            <a:rect l="l" t="t" r="r" b="b"/>
            <a:pathLst>
              <a:path w="3383280" h="1817300">
                <a:moveTo>
                  <a:pt x="0" y="1817300"/>
                </a:moveTo>
                <a:lnTo>
                  <a:pt x="0" y="81254"/>
                </a:lnTo>
                <a:lnTo>
                  <a:pt x="84582" y="133530"/>
                </a:lnTo>
                <a:lnTo>
                  <a:pt x="169164" y="189912"/>
                </a:lnTo>
                <a:lnTo>
                  <a:pt x="253746" y="244284"/>
                </a:lnTo>
                <a:lnTo>
                  <a:pt x="338328" y="290745"/>
                </a:lnTo>
                <a:lnTo>
                  <a:pt x="422910" y="324256"/>
                </a:lnTo>
                <a:lnTo>
                  <a:pt x="507492" y="341179"/>
                </a:lnTo>
                <a:lnTo>
                  <a:pt x="592074" y="339679"/>
                </a:lnTo>
                <a:lnTo>
                  <a:pt x="676656" y="319918"/>
                </a:lnTo>
                <a:lnTo>
                  <a:pt x="761238" y="284041"/>
                </a:lnTo>
                <a:lnTo>
                  <a:pt x="845820" y="235940"/>
                </a:lnTo>
                <a:lnTo>
                  <a:pt x="930402" y="180834"/>
                </a:lnTo>
                <a:lnTo>
                  <a:pt x="1014984" y="124703"/>
                </a:lnTo>
                <a:lnTo>
                  <a:pt x="1099566" y="73635"/>
                </a:lnTo>
                <a:lnTo>
                  <a:pt x="1184148" y="33174"/>
                </a:lnTo>
                <a:lnTo>
                  <a:pt x="1268730" y="7707"/>
                </a:lnTo>
                <a:lnTo>
                  <a:pt x="1353312" y="0"/>
                </a:lnTo>
                <a:lnTo>
                  <a:pt x="1437894" y="10887"/>
                </a:lnTo>
                <a:lnTo>
                  <a:pt x="1522476" y="39188"/>
                </a:lnTo>
                <a:lnTo>
                  <a:pt x="1607058" y="81832"/>
                </a:lnTo>
                <a:lnTo>
                  <a:pt x="1691640" y="134192"/>
                </a:lnTo>
                <a:lnTo>
                  <a:pt x="1776222" y="190587"/>
                </a:lnTo>
                <a:lnTo>
                  <a:pt x="1860804" y="244897"/>
                </a:lnTo>
                <a:lnTo>
                  <a:pt x="1945386" y="291232"/>
                </a:lnTo>
                <a:lnTo>
                  <a:pt x="2029968" y="324562"/>
                </a:lnTo>
                <a:lnTo>
                  <a:pt x="2114550" y="341272"/>
                </a:lnTo>
                <a:lnTo>
                  <a:pt x="2199132" y="339548"/>
                </a:lnTo>
                <a:lnTo>
                  <a:pt x="2283714" y="319578"/>
                </a:lnTo>
                <a:lnTo>
                  <a:pt x="2368296" y="283529"/>
                </a:lnTo>
                <a:lnTo>
                  <a:pt x="2452878" y="235311"/>
                </a:lnTo>
                <a:lnTo>
                  <a:pt x="2537460" y="180157"/>
                </a:lnTo>
                <a:lnTo>
                  <a:pt x="2622042" y="124050"/>
                </a:lnTo>
                <a:lnTo>
                  <a:pt x="2706624" y="73079"/>
                </a:lnTo>
                <a:lnTo>
                  <a:pt x="2791206" y="32773"/>
                </a:lnTo>
                <a:lnTo>
                  <a:pt x="2875788" y="7507"/>
                </a:lnTo>
                <a:lnTo>
                  <a:pt x="2960370" y="21"/>
                </a:lnTo>
                <a:lnTo>
                  <a:pt x="3044952" y="11127"/>
                </a:lnTo>
                <a:lnTo>
                  <a:pt x="3129534" y="39621"/>
                </a:lnTo>
                <a:lnTo>
                  <a:pt x="3214116" y="82411"/>
                </a:lnTo>
                <a:lnTo>
                  <a:pt x="3298698" y="134854"/>
                </a:lnTo>
                <a:lnTo>
                  <a:pt x="3383280" y="191261"/>
                </a:lnTo>
                <a:lnTo>
                  <a:pt x="3383280" y="18173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046720" y="2957415"/>
            <a:ext cx="3383280" cy="1233585"/>
          </a:xfrm>
          <a:custGeom>
            <a:avLst/>
            <a:gdLst/>
            <a:ahLst/>
            <a:cxnLst/>
            <a:rect l="l" t="t" r="r" b="b"/>
            <a:pathLst>
              <a:path w="3383280" h="1233585">
                <a:moveTo>
                  <a:pt x="0" y="1233585"/>
                </a:moveTo>
                <a:lnTo>
                  <a:pt x="0" y="6608"/>
                </a:lnTo>
                <a:lnTo>
                  <a:pt x="84582" y="20662"/>
                </a:lnTo>
                <a:lnTo>
                  <a:pt x="169164" y="41320"/>
                </a:lnTo>
                <a:lnTo>
                  <a:pt x="253746" y="67671"/>
                </a:lnTo>
                <a:lnTo>
                  <a:pt x="338328" y="98556"/>
                </a:lnTo>
                <a:lnTo>
                  <a:pt x="422910" y="132613"/>
                </a:lnTo>
                <a:lnTo>
                  <a:pt x="507492" y="168343"/>
                </a:lnTo>
                <a:lnTo>
                  <a:pt x="592074" y="204173"/>
                </a:lnTo>
                <a:lnTo>
                  <a:pt x="676656" y="238524"/>
                </a:lnTo>
                <a:lnTo>
                  <a:pt x="761238" y="269883"/>
                </a:lnTo>
                <a:lnTo>
                  <a:pt x="845820" y="296868"/>
                </a:lnTo>
                <a:lnTo>
                  <a:pt x="930402" y="318292"/>
                </a:lnTo>
                <a:lnTo>
                  <a:pt x="1014984" y="333211"/>
                </a:lnTo>
                <a:lnTo>
                  <a:pt x="1099566" y="340968"/>
                </a:lnTo>
                <a:lnTo>
                  <a:pt x="1184148" y="341221"/>
                </a:lnTo>
                <a:lnTo>
                  <a:pt x="1268730" y="333958"/>
                </a:lnTo>
                <a:lnTo>
                  <a:pt x="1353312" y="319501"/>
                </a:lnTo>
                <a:lnTo>
                  <a:pt x="1437894" y="298484"/>
                </a:lnTo>
                <a:lnTo>
                  <a:pt x="1522476" y="271836"/>
                </a:lnTo>
                <a:lnTo>
                  <a:pt x="1607058" y="240728"/>
                </a:lnTo>
                <a:lnTo>
                  <a:pt x="1691640" y="206531"/>
                </a:lnTo>
                <a:lnTo>
                  <a:pt x="1776222" y="170751"/>
                </a:lnTo>
                <a:lnTo>
                  <a:pt x="1860804" y="134965"/>
                </a:lnTo>
                <a:lnTo>
                  <a:pt x="1945386" y="100748"/>
                </a:lnTo>
                <a:lnTo>
                  <a:pt x="2029968" y="69607"/>
                </a:lnTo>
                <a:lnTo>
                  <a:pt x="2114550" y="42914"/>
                </a:lnTo>
                <a:lnTo>
                  <a:pt x="2199132" y="21845"/>
                </a:lnTo>
                <a:lnTo>
                  <a:pt x="2283714" y="7327"/>
                </a:lnTo>
                <a:lnTo>
                  <a:pt x="2368296" y="0"/>
                </a:lnTo>
                <a:lnTo>
                  <a:pt x="2452878" y="187"/>
                </a:lnTo>
                <a:lnTo>
                  <a:pt x="2537460" y="7880"/>
                </a:lnTo>
                <a:lnTo>
                  <a:pt x="2622042" y="22739"/>
                </a:lnTo>
                <a:lnTo>
                  <a:pt x="2706624" y="44111"/>
                </a:lnTo>
                <a:lnTo>
                  <a:pt x="2791206" y="71053"/>
                </a:lnTo>
                <a:lnTo>
                  <a:pt x="2875788" y="102379"/>
                </a:lnTo>
                <a:lnTo>
                  <a:pt x="2960370" y="136711"/>
                </a:lnTo>
                <a:lnTo>
                  <a:pt x="3044952" y="172534"/>
                </a:lnTo>
                <a:lnTo>
                  <a:pt x="3129534" y="208272"/>
                </a:lnTo>
                <a:lnTo>
                  <a:pt x="3214116" y="242351"/>
                </a:lnTo>
                <a:lnTo>
                  <a:pt x="3298698" y="273269"/>
                </a:lnTo>
                <a:lnTo>
                  <a:pt x="3383280" y="299665"/>
                </a:lnTo>
                <a:lnTo>
                  <a:pt x="3383280" y="12335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046720" y="3539628"/>
            <a:ext cx="3383280" cy="651372"/>
          </a:xfrm>
          <a:custGeom>
            <a:avLst/>
            <a:gdLst/>
            <a:ahLst/>
            <a:cxnLst/>
            <a:rect l="l" t="t" r="r" b="b"/>
            <a:pathLst>
              <a:path w="3383280" h="651372">
                <a:moveTo>
                  <a:pt x="0" y="651372"/>
                </a:moveTo>
                <a:lnTo>
                  <a:pt x="0" y="80862"/>
                </a:lnTo>
                <a:lnTo>
                  <a:pt x="84582" y="52358"/>
                </a:lnTo>
                <a:lnTo>
                  <a:pt x="169164" y="29133"/>
                </a:lnTo>
                <a:lnTo>
                  <a:pt x="253746" y="12216"/>
                </a:lnTo>
                <a:lnTo>
                  <a:pt x="338328" y="2360"/>
                </a:lnTo>
                <a:lnTo>
                  <a:pt x="422910" y="0"/>
                </a:lnTo>
                <a:lnTo>
                  <a:pt x="507492" y="5243"/>
                </a:lnTo>
                <a:lnTo>
                  <a:pt x="592074" y="17854"/>
                </a:lnTo>
                <a:lnTo>
                  <a:pt x="676656" y="37276"/>
                </a:lnTo>
                <a:lnTo>
                  <a:pt x="761238" y="62645"/>
                </a:lnTo>
                <a:lnTo>
                  <a:pt x="845820" y="92836"/>
                </a:lnTo>
                <a:lnTo>
                  <a:pt x="930402" y="126509"/>
                </a:lnTo>
                <a:lnTo>
                  <a:pt x="1014984" y="162171"/>
                </a:lnTo>
                <a:lnTo>
                  <a:pt x="1099566" y="198238"/>
                </a:lnTo>
                <a:lnTo>
                  <a:pt x="1184148" y="233111"/>
                </a:lnTo>
                <a:lnTo>
                  <a:pt x="1268730" y="265241"/>
                </a:lnTo>
                <a:lnTo>
                  <a:pt x="1353312" y="293203"/>
                </a:lnTo>
                <a:lnTo>
                  <a:pt x="1437894" y="315756"/>
                </a:lnTo>
                <a:lnTo>
                  <a:pt x="1522476" y="331900"/>
                </a:lnTo>
                <a:lnTo>
                  <a:pt x="1607058" y="340917"/>
                </a:lnTo>
                <a:lnTo>
                  <a:pt x="1691640" y="342409"/>
                </a:lnTo>
                <a:lnTo>
                  <a:pt x="1776222" y="336308"/>
                </a:lnTo>
                <a:lnTo>
                  <a:pt x="1860804" y="322885"/>
                </a:lnTo>
                <a:lnTo>
                  <a:pt x="1945386" y="302737"/>
                </a:lnTo>
                <a:lnTo>
                  <a:pt x="2029968" y="276757"/>
                </a:lnTo>
                <a:lnTo>
                  <a:pt x="2114550" y="246097"/>
                </a:lnTo>
                <a:lnTo>
                  <a:pt x="2199132" y="212119"/>
                </a:lnTo>
                <a:lnTo>
                  <a:pt x="2283714" y="176331"/>
                </a:lnTo>
                <a:lnTo>
                  <a:pt x="2368296" y="140319"/>
                </a:lnTo>
                <a:lnTo>
                  <a:pt x="2452878" y="105683"/>
                </a:lnTo>
                <a:lnTo>
                  <a:pt x="2537460" y="73959"/>
                </a:lnTo>
                <a:lnTo>
                  <a:pt x="2622042" y="46555"/>
                </a:lnTo>
                <a:lnTo>
                  <a:pt x="2706624" y="24687"/>
                </a:lnTo>
                <a:lnTo>
                  <a:pt x="2791206" y="9326"/>
                </a:lnTo>
                <a:lnTo>
                  <a:pt x="2875788" y="1152"/>
                </a:lnTo>
                <a:lnTo>
                  <a:pt x="2960370" y="530"/>
                </a:lnTo>
                <a:lnTo>
                  <a:pt x="3044952" y="7485"/>
                </a:lnTo>
                <a:lnTo>
                  <a:pt x="3129534" y="21711"/>
                </a:lnTo>
                <a:lnTo>
                  <a:pt x="3214116" y="42575"/>
                </a:lnTo>
                <a:lnTo>
                  <a:pt x="3298698" y="69151"/>
                </a:lnTo>
                <a:lnTo>
                  <a:pt x="3383280" y="100261"/>
                </a:lnTo>
                <a:lnTo>
                  <a:pt x="3383280" y="65137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279685" y="1104900"/>
            <a:ext cx="676656" cy="67665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SEED ROUND ·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Kabir Rao · Meera Iyer   ·   ₹4 Cr seed   ·   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AquaPure Rural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Affordable clean drinking water ATMs for villages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5368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5463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5463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1972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2067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2067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38576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38671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38671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5180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5275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5275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17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762000" y="5187950"/>
            <a:ext cx="857250" cy="660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14500" y="5187950"/>
            <a:ext cx="6400800" cy="660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714500" y="58388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7993380" y="1885950"/>
            <a:ext cx="3436620" cy="3848100"/>
          </a:xfrm>
          <a:prstGeom prst="roundRect">
            <a:avLst>
              <a:gd name="adj" fmla="val 3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02090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25050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88630" y="41757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Many villages still lack reliable safe drinking water.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Contamination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Groundwater often has high TDS or fluoride.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Bottled water is unaffordable daily.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Maintenance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plants break down and stay broken.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50" b="1" i="0">
                <a:solidFill>
                  <a:schemeClr val="tx1"/>
                </a:solidFill>
                <a:latin typeface="+mj-lt"/>
              </a:rPr>
              <a:t>Solar-powered water ATMs that sell purified water by the litre, maintained remotely.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Villagers tap a prepaid card for 20 litres at a low price. Sensors report water quality and faults, so technicians fix issues within a day.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Market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500" b="1" i="0">
                <a:solidFill>
                  <a:schemeClr val="bg1"/>
                </a:solidFill>
                <a:latin typeface="+mj-lt"/>
              </a:rPr>
              <a:t>₹24,000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addressable market (TAM)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100" b="1" i="0">
                <a:solidFill>
                  <a:schemeClr val="tx1"/>
                </a:solidFill>
                <a:latin typeface="+mj-lt"/>
              </a:rPr>
              <a:t>₹6,500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Serviceable market (SAM)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tx1"/>
                </a:solidFill>
                <a:latin typeface="+mj-lt"/>
              </a:rPr>
              <a:t>₹420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Today's options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Untreated wells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Bottled water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Government plants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AquaPure Rural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Pay per litre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Remote monitoring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Solar powered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Business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Water sales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 price per litre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CSR partnerships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Funding for new kiosks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Maintenance contracts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existing plants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334000" cy="890588"/>
          </a:xfrm>
          <a:prstGeom prst="roundRect">
            <a:avLst>
              <a:gd name="adj" fmla="val 898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35380" y="2852738"/>
            <a:ext cx="4587240" cy="890588"/>
          </a:xfrm>
          <a:prstGeom prst="roundRect">
            <a:avLst>
              <a:gd name="adj" fmla="val 89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08760" y="3819525"/>
            <a:ext cx="3840480" cy="890588"/>
          </a:xfrm>
          <a:prstGeom prst="roundRect">
            <a:avLst>
              <a:gd name="adj" fmla="val 898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82140" y="4786312"/>
            <a:ext cx="3093720" cy="890588"/>
          </a:xfrm>
          <a:prstGeom prst="roundRect">
            <a:avLst>
              <a:gd name="adj" fmla="val 898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Safe water within walking distance for every village.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hello@yourstartup.in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+91 98765 43210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10">
  <a:themeElements>
    <a:clrScheme name="Morphiq pitch-210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pitch-210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AquaPure Rural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