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Monthly active users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2100</c:v>
                </c:pt>
                <c:pt idx="1">
                  <c:v>3900</c:v>
                </c:pt>
                <c:pt idx="2">
                  <c:v>6200</c:v>
                </c:pt>
                <c:pt idx="3">
                  <c:v>9800</c:v>
                </c:pt>
                <c:pt idx="4">
                  <c:v>14100</c:v>
                </c:pt>
                <c:pt idx="5">
                  <c:v>18400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Product &amp; engineering</c:v>
                </c:pt>
                <c:pt idx="1">
                  <c:v>Growth &amp; marketing</c:v>
                </c:pt>
                <c:pt idx="2">
                  <c:v>Operations</c:v>
                </c:pt>
                <c:pt idx="3">
                  <c:v>Reserve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30</c:v>
                </c:pt>
                <c:pt idx="2">
                  <c:v>15</c:v>
                </c:pt>
                <c:pt idx="3">
                  <c:v>10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SHIELDHER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SHIELDHER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SHIELDHER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SHIELDHER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chemeClr val="accent1"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shade val="100000"/>
                <a:satMod val="350000"/>
              </a:schemeClr>
            </a:gs>
          </a:gsLst>
          <a:lin scaled="0" ang="189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Heart 3"/>
          <p:cNvSpPr/>
          <p:nvPr/>
        </p:nvSpPr>
        <p:spPr>
          <a:xfrm>
            <a:off x="8105242" y="1563624"/>
            <a:ext cx="2721254" cy="2457907"/>
          </a:xfrm>
          <a:prstGeom prst="hear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0369150" y="3516782"/>
            <a:ext cx="387998" cy="1141171"/>
          </a:xfrm>
          <a:prstGeom prst="roundRect">
            <a:avLst>
              <a:gd name="adj" fmla="val 9819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992563" y="3893369"/>
            <a:ext cx="1141171" cy="387998"/>
          </a:xfrm>
          <a:prstGeom prst="roundRect">
            <a:avLst>
              <a:gd name="adj" fmla="val 9819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7" name="Connector 6"/>
          <p:cNvCxnSpPr/>
          <p:nvPr/>
        </p:nvCxnSpPr>
        <p:spPr>
          <a:xfrm>
            <a:off x="7315200" y="5404104"/>
            <a:ext cx="109728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8" name="Connector 7"/>
          <p:cNvCxnSpPr/>
          <p:nvPr/>
        </p:nvCxnSpPr>
        <p:spPr>
          <a:xfrm flipV="1">
            <a:off x="8412480" y="4745736"/>
            <a:ext cx="263347" cy="658368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8675827" y="4745736"/>
            <a:ext cx="263347" cy="109728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0" name="Connector 9"/>
          <p:cNvCxnSpPr/>
          <p:nvPr/>
        </p:nvCxnSpPr>
        <p:spPr>
          <a:xfrm flipV="1">
            <a:off x="8939174" y="4306824"/>
            <a:ext cx="263348" cy="1536192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9202522" y="4306824"/>
            <a:ext cx="307238" cy="109728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9509760" y="5404104"/>
            <a:ext cx="219456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8300267" y="1952017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1097456" y="1397228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587030" y="1568098"/>
            <a:ext cx="95250" cy="95250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0654412" y="2180066"/>
            <a:ext cx="95250" cy="9525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888305" y="1659853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867057" y="1544465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85800" y="781050"/>
            <a:ext cx="762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SEED ROUND · 2026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5791200"/>
            <a:ext cx="6705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Kabir Rao · Meera Iyer   ·   ₹4 Cr seed   ·   hello@yourstartup.in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82752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600" b="1" i="0">
                <a:solidFill>
                  <a:schemeClr val="bg1"/>
                </a:solidFill>
                <a:latin typeface="+mj-lt"/>
              </a:rPr>
              <a:t>ShieldHer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667250"/>
            <a:ext cx="60960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bg1"/>
                </a:solidFill>
                <a:latin typeface="+mn-lt"/>
              </a:rPr>
              <a:t>Personal safety app with trusted circles and SOS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8097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809750"/>
            <a:ext cx="34544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Problem</a:t>
            </a:r>
          </a:p>
        </p:txBody>
      </p:sp>
      <p:sp>
        <p:nvSpPr>
          <p:cNvPr id="9" name="Rectangle 8"/>
          <p:cNvSpPr/>
          <p:nvPr/>
        </p:nvSpPr>
        <p:spPr>
          <a:xfrm>
            <a:off x="4368800" y="18097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68800" y="1809750"/>
            <a:ext cx="34544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Solution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51800" y="18097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51800" y="1809750"/>
            <a:ext cx="34544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80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80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Market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85800" y="39814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85800" y="3981450"/>
            <a:ext cx="34544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Business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68800" y="39814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68800" y="3981450"/>
            <a:ext cx="34544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97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97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Traction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051800" y="39814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51800" y="3981450"/>
            <a:ext cx="34544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80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80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Ask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Problem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Many women feel unsafe commuting after dark.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problem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Slow help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Alerts reach family too late.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route info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Unsafe streets are not flagged.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Fragmented tools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Separate apps for calls, maps and alerts.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The problem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315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Solution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Product screenshot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750" b="1" i="0">
                <a:solidFill>
                  <a:schemeClr val="tx1"/>
                </a:solidFill>
                <a:latin typeface="+mj-lt"/>
              </a:rPr>
              <a:t>One app with live location sharing, one-tap SOS to a trusted circle and community-rated safe routes.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SOS works offline by SMS, records audio and alerts the nearest trusted contacts. Routes are rated by the community for lighting and crowding.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Our solution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8" name="TextBox 7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Choose a safer route</a:t>
            </a:r>
          </a:p>
        </p:txBody>
      </p:sp>
      <p:sp>
        <p:nvSpPr>
          <p:cNvPr id="10" name="Oval 9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3" name="TextBox 12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Share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Live trip with your circle</a:t>
            </a:r>
          </a:p>
        </p:txBody>
      </p:sp>
      <p:sp>
        <p:nvSpPr>
          <p:cNvPr id="15" name="Oval 14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8" name="TextBox 17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Alert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One-tap SOS</a:t>
            </a:r>
          </a:p>
        </p:txBody>
      </p:sp>
      <p:sp>
        <p:nvSpPr>
          <p:cNvPr id="20" name="Oval 19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Respond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Nearest contacts notified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325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Market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100" b="1" i="0">
                <a:solidFill>
                  <a:schemeClr val="bg1"/>
                </a:solidFill>
                <a:latin typeface="+mj-lt"/>
              </a:rPr>
              <a:t>₹24,000 Cr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Total addressable market (TAM)</a:t>
            </a:r>
          </a:p>
        </p:txBody>
      </p:sp>
      <p:sp>
        <p:nvSpPr>
          <p:cNvPr id="8" name="Rectangle 7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650" b="1" i="0">
                <a:solidFill>
                  <a:schemeClr val="tx1"/>
                </a:solidFill>
                <a:latin typeface="+mj-lt"/>
              </a:rPr>
              <a:t>₹6,500 Cr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Serviceable market (SAM)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800" b="1" i="0">
                <a:solidFill>
                  <a:schemeClr val="tx1"/>
                </a:solidFill>
                <a:latin typeface="+mj-lt"/>
              </a:rPr>
              <a:t>₹420 Cr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Obtainable in 5 years (SOM)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market sizing — replace with your own research.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Market opportunity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Today's options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Phone calls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Generic map apps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Separate SOS apps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ShieldHer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Offline SMS SOS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Community-rated routes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Trusted circle alerts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Competitive landscape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Freemium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Core free, premium features paid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Campus plans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colleges and hostels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Enterprise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companies with night shifts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Business model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809750"/>
            <a:ext cx="5410200" cy="9286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809750"/>
            <a:ext cx="5410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Awareness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7000" y="1809750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Content, creators and campus ambassadors</a:t>
            </a:r>
          </a:p>
        </p:txBody>
      </p:sp>
      <p:sp>
        <p:nvSpPr>
          <p:cNvPr id="8" name="Rectangle 7"/>
          <p:cNvSpPr/>
          <p:nvPr/>
        </p:nvSpPr>
        <p:spPr>
          <a:xfrm>
            <a:off x="1064514" y="2814638"/>
            <a:ext cx="4652772" cy="92868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64514" y="2814638"/>
            <a:ext cx="4652772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Trial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0" y="2814638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Free first month for new users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443228" y="3819525"/>
            <a:ext cx="3895344" cy="92868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443228" y="3819525"/>
            <a:ext cx="3895344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Paid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3819525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Monthly plans and partner bundles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821942" y="4824412"/>
            <a:ext cx="3137916" cy="92868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821942" y="4824412"/>
            <a:ext cx="3137916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Advocacy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7000" y="4824412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Referral credits for every invite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Go-to-market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195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Traction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18097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18,400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6136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active users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08610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89001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month-3 retention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3624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₹9.6 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51663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recurring revenue</a:t>
            </a:r>
          </a:p>
        </p:txBody>
      </p:sp>
      <p:graphicFrame>
        <p:nvGraphicFramePr>
          <p:cNvPr id="11" name="Chart (sample data) - right-click &gt; Edit Data"/>
          <p:cNvGraphicFramePr>
            <a:graphicFrameLocks noGrp="1"/>
          </p:cNvGraphicFramePr>
          <p:nvPr/>
        </p:nvGraphicFramePr>
        <p:xfrm>
          <a:off x="4312920" y="1809750"/>
          <a:ext cx="7193280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Traction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Pentagon 4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 v2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onboarding and payments</a:t>
            </a:r>
          </a:p>
        </p:txBody>
      </p:sp>
      <p:sp>
        <p:nvSpPr>
          <p:cNvPr id="9" name="Chevron 8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Expand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Three new cities</a:t>
            </a:r>
          </a:p>
        </p:txBody>
      </p:sp>
      <p:sp>
        <p:nvSpPr>
          <p:cNvPr id="13" name="Chevron 12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Partnerships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Two distribution partners</a:t>
            </a:r>
          </a:p>
        </p:txBody>
      </p:sp>
      <p:sp>
        <p:nvSpPr>
          <p:cNvPr id="17" name="Chevron 16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Break-even on unit economics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Roadmap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Kabir Rao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CEO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Ex-product lead at a fintech startup; 8 years building consumer apps.</a:t>
            </a:r>
          </a:p>
        </p:txBody>
      </p:sp>
      <p:sp>
        <p:nvSpPr>
          <p:cNvPr id="12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Meera Iyer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Built data platforms serving millions of requests a day.</a:t>
            </a:r>
          </a:p>
        </p:txBody>
      </p:sp>
      <p:sp>
        <p:nvSpPr>
          <p:cNvPr id="19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Arjun Nair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GROWTH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Scaled two D2C brands from zero to profitability.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The team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Product &amp; engineering</a:t>
            </a:r>
          </a:p>
        </p:txBody>
      </p:sp>
      <p:sp>
        <p:nvSpPr>
          <p:cNvPr id="9" name="Rectangle 8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Growth &amp; marketing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12408" y="44577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Reserve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Use of funds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2190750"/>
            <a:ext cx="85344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Every journey should end safely at home.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4857750"/>
            <a:ext cx="8534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KABIR RAO, CO-FOUNDER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hello@yourstartup.in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433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+91 98765 43210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www.yourstartup.in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Let's build this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Raising ₹4 Cr to reach 1 lakh users in 18 months.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itch-332">
  <a:themeElements>
    <a:clrScheme name="Morphiq pitch-332">
      <a:dk1>
        <a:srgbClr val="F1EEFF"/>
      </a:dk1>
      <a:lt1>
        <a:srgbClr val="0B0820"/>
      </a:lt1>
      <a:dk2>
        <a:srgbClr val="A8A1CF"/>
      </a:dk2>
      <a:lt2>
        <a:srgbClr val="17123A"/>
      </a:lt2>
      <a:accent1>
        <a:srgbClr val="00F5D4"/>
      </a:accent1>
      <a:accent2>
        <a:srgbClr val="F15BB5"/>
      </a:accent2>
      <a:accent3>
        <a:srgbClr val="FEE440"/>
      </a:accent3>
      <a:accent4>
        <a:srgbClr val="9B5DE5"/>
      </a:accent4>
      <a:accent5>
        <a:srgbClr val="093340"/>
      </a:accent5>
      <a:accent6>
        <a:srgbClr val="302D44"/>
      </a:accent6>
      <a:hlink>
        <a:srgbClr val="00F5D4"/>
      </a:hlink>
      <a:folHlink>
        <a:srgbClr val="F15BB5"/>
      </a:folHlink>
    </a:clrScheme>
    <a:fontScheme name="Morphiq pitch-332">
      <a:majorFont>
        <a:latin typeface="Outfit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ShieldHer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