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668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8204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09728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1252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2776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SANA QURESHI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668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8204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09728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1252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2776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SANA QURESHI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668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8204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09728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1252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2776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SANA QURESHI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668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8204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09728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1252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2776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SANA QURESHI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4064000" cy="1143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ight Triangle 5"/>
          <p:cNvSpPr/>
          <p:nvPr/>
        </p:nvSpPr>
        <p:spPr>
          <a:xfrm>
            <a:off x="0" y="1143000"/>
            <a:ext cx="4064000" cy="1143000"/>
          </a:xfrm>
          <a:prstGeom prst="rt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Pie 6"/>
          <p:cNvSpPr/>
          <p:nvPr/>
        </p:nvSpPr>
        <p:spPr>
          <a:xfrm>
            <a:off x="-4064000" y="1143000"/>
            <a:ext cx="8128000" cy="2286000"/>
          </a:xfrm>
          <a:prstGeom prst="pi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064000" y="0"/>
            <a:ext cx="4064000" cy="11430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5524500" y="1143000"/>
            <a:ext cx="1143000" cy="114300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Pie 9"/>
          <p:cNvSpPr/>
          <p:nvPr/>
        </p:nvSpPr>
        <p:spPr>
          <a:xfrm>
            <a:off x="0" y="1143000"/>
            <a:ext cx="8128000" cy="2286000"/>
          </a:xfrm>
          <a:prstGeom prst="pi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737600" y="171450"/>
            <a:ext cx="2844800" cy="800100"/>
          </a:xfrm>
          <a:prstGeom prst="ellipse">
            <a:avLst/>
          </a:prstGeom>
          <a:noFill/>
          <a:ln w="12700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8737600" y="1314450"/>
            <a:ext cx="2844800" cy="800100"/>
          </a:xfrm>
          <a:prstGeom prst="ellipse">
            <a:avLst/>
          </a:prstGeom>
          <a:noFill/>
          <a:ln w="12700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9588500" y="2286000"/>
            <a:ext cx="1143000" cy="11430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762000" y="3371850"/>
            <a:ext cx="1333500" cy="1143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62000" y="586740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chemeClr val="tx2"/>
                </a:solidFill>
                <a:latin typeface="+mn-lt"/>
              </a:rPr>
              <a:t>Hyderabad   ·   hello@yourname.in   ·   yourname.in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714750"/>
            <a:ext cx="8778240" cy="1333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7000" b="0" i="0">
                <a:solidFill>
                  <a:schemeClr val="tx1"/>
                </a:solidFill>
                <a:latin typeface="+mj-lt"/>
              </a:rPr>
              <a:t>Sana Qureshi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5105400"/>
            <a:ext cx="7315200" cy="476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0" i="0">
                <a:solidFill>
                  <a:schemeClr val="tx2"/>
                </a:solidFill>
                <a:latin typeface="+mn-lt"/>
              </a:rPr>
              <a:t>UI/UX &amp; Product Designer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762000" y="1885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14500" y="1885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About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714500" y="2638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762000" y="2647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14500" y="2647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Selected work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1714500" y="3400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762000" y="3409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14500" y="3409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Process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714500" y="4162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TextBox 13"/>
          <p:cNvSpPr txBox="1"/>
          <p:nvPr/>
        </p:nvSpPr>
        <p:spPr>
          <a:xfrm>
            <a:off x="762000" y="4171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14500" y="4171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Contact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1714500" y="4924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7" name="Image placeholder (right-click &gt; Format Shape &gt; Picture fill)"/>
          <p:cNvSpPr/>
          <p:nvPr/>
        </p:nvSpPr>
        <p:spPr>
          <a:xfrm>
            <a:off x="7993380" y="1885950"/>
            <a:ext cx="3436620" cy="2933700"/>
          </a:xfrm>
          <a:prstGeom prst="roundRect">
            <a:avLst>
              <a:gd name="adj" fmla="val 259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102090" y="31394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925050" y="28956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088630" y="3718560"/>
            <a:ext cx="32461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Pie 4"/>
          <p:cNvSpPr/>
          <p:nvPr/>
        </p:nvSpPr>
        <p:spPr>
          <a:xfrm>
            <a:off x="4064000" y="-2286000"/>
            <a:ext cx="4064000" cy="4572000"/>
          </a:xfrm>
          <a:prstGeom prst="pi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ight Triangle 5"/>
          <p:cNvSpPr/>
          <p:nvPr/>
        </p:nvSpPr>
        <p:spPr>
          <a:xfrm>
            <a:off x="6096000" y="2286000"/>
            <a:ext cx="2032000" cy="2286000"/>
          </a:xfrm>
          <a:prstGeom prst="rtTriangl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6096000" y="4699000"/>
            <a:ext cx="2032000" cy="20320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128000" y="0"/>
            <a:ext cx="2032000" cy="2286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Chord 8"/>
          <p:cNvSpPr/>
          <p:nvPr/>
        </p:nvSpPr>
        <p:spPr>
          <a:xfrm>
            <a:off x="8128000" y="0"/>
            <a:ext cx="2032000" cy="4572000"/>
          </a:xfrm>
          <a:prstGeom prst="chor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ight Triangle 9"/>
          <p:cNvSpPr/>
          <p:nvPr/>
        </p:nvSpPr>
        <p:spPr>
          <a:xfrm>
            <a:off x="8128000" y="2286000"/>
            <a:ext cx="2032000" cy="2286000"/>
          </a:xfrm>
          <a:prstGeom prst="rt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432800" y="4914900"/>
            <a:ext cx="1422400" cy="1600200"/>
          </a:xfrm>
          <a:prstGeom prst="ellipse">
            <a:avLst/>
          </a:prstGeom>
          <a:noFill/>
          <a:ln w="12700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10160000" y="0"/>
            <a:ext cx="2032000" cy="2286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Chord 12"/>
          <p:cNvSpPr/>
          <p:nvPr/>
        </p:nvSpPr>
        <p:spPr>
          <a:xfrm>
            <a:off x="10160000" y="0"/>
            <a:ext cx="2032000" cy="4572000"/>
          </a:xfrm>
          <a:prstGeom prst="chord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ight Triangle 13"/>
          <p:cNvSpPr/>
          <p:nvPr/>
        </p:nvSpPr>
        <p:spPr>
          <a:xfrm>
            <a:off x="10160000" y="2286000"/>
            <a:ext cx="2032000" cy="2286000"/>
          </a:xfrm>
          <a:prstGeom prst="rtTriangl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0160000" y="4572000"/>
            <a:ext cx="2032000" cy="2286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Chord 15"/>
          <p:cNvSpPr/>
          <p:nvPr/>
        </p:nvSpPr>
        <p:spPr>
          <a:xfrm>
            <a:off x="10160000" y="4572000"/>
            <a:ext cx="2032000" cy="4572000"/>
          </a:xfrm>
          <a:prstGeom prst="chor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62000" y="7620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0"/>
            <a:ext cx="45720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0" i="0">
                <a:solidFill>
                  <a:schemeClr val="tx1"/>
                </a:solidFill>
                <a:latin typeface="+mj-lt"/>
              </a:rPr>
              <a:t>About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62000" y="1885950"/>
            <a:ext cx="4907280" cy="3962400"/>
          </a:xfrm>
          <a:prstGeom prst="roundRect">
            <a:avLst>
              <a:gd name="adj" fmla="val 288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26060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34290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5725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Portrait photo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838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I make complex products feel simple.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8838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 design web and mobile products for fintech and education startups, from research and flows to polished interfaces and design systems.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Hello, I'm Sana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7620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years of experience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318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4546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60+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46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projects delivered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7874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8102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25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02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happy clients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In numbers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0" y="0"/>
            <a:ext cx="2032000" cy="2286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Chord 5"/>
          <p:cNvSpPr/>
          <p:nvPr/>
        </p:nvSpPr>
        <p:spPr>
          <a:xfrm>
            <a:off x="6096000" y="0"/>
            <a:ext cx="2032000" cy="4572000"/>
          </a:xfrm>
          <a:prstGeom prst="chord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ight Triangle 6"/>
          <p:cNvSpPr/>
          <p:nvPr/>
        </p:nvSpPr>
        <p:spPr>
          <a:xfrm>
            <a:off x="6096000" y="2286000"/>
            <a:ext cx="2032000" cy="2286000"/>
          </a:xfrm>
          <a:prstGeom prst="rt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6096000" y="4699000"/>
            <a:ext cx="2032000" cy="20320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8128000" y="0"/>
            <a:ext cx="2032000" cy="2286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Chord 9"/>
          <p:cNvSpPr/>
          <p:nvPr/>
        </p:nvSpPr>
        <p:spPr>
          <a:xfrm>
            <a:off x="8128000" y="0"/>
            <a:ext cx="2032000" cy="4572000"/>
          </a:xfrm>
          <a:prstGeom prst="chor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ight Triangle 10"/>
          <p:cNvSpPr/>
          <p:nvPr/>
        </p:nvSpPr>
        <p:spPr>
          <a:xfrm>
            <a:off x="8128000" y="2286000"/>
            <a:ext cx="2032000" cy="2286000"/>
          </a:xfrm>
          <a:prstGeom prst="rt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Pie 11"/>
          <p:cNvSpPr/>
          <p:nvPr/>
        </p:nvSpPr>
        <p:spPr>
          <a:xfrm>
            <a:off x="6096000" y="2286000"/>
            <a:ext cx="4064000" cy="4572000"/>
          </a:xfrm>
          <a:prstGeom prst="pi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ight Triangle 12"/>
          <p:cNvSpPr/>
          <p:nvPr/>
        </p:nvSpPr>
        <p:spPr>
          <a:xfrm>
            <a:off x="10160000" y="0"/>
            <a:ext cx="2032000" cy="2286000"/>
          </a:xfrm>
          <a:prstGeom prst="rt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10160000" y="2286000"/>
            <a:ext cx="2032000" cy="2286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Chord 14"/>
          <p:cNvSpPr/>
          <p:nvPr/>
        </p:nvSpPr>
        <p:spPr>
          <a:xfrm>
            <a:off x="10160000" y="2286000"/>
            <a:ext cx="2032000" cy="4572000"/>
          </a:xfrm>
          <a:prstGeom prst="chor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0464800" y="4914900"/>
            <a:ext cx="1422400" cy="1600200"/>
          </a:xfrm>
          <a:prstGeom prst="ellipse">
            <a:avLst/>
          </a:prstGeom>
          <a:noFill/>
          <a:ln w="127000">
            <a:solidFill>
              <a:schemeClr val="accent4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62000" y="7620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0"/>
            <a:ext cx="45720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0" i="0">
                <a:solidFill>
                  <a:schemeClr val="tx1"/>
                </a:solidFill>
                <a:latin typeface="+mj-lt"/>
              </a:rPr>
              <a:t>Selected work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62000" y="1885950"/>
            <a:ext cx="3429000" cy="2456688"/>
          </a:xfrm>
          <a:prstGeom prst="roundRect">
            <a:avLst>
              <a:gd name="adj" fmla="val 310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1936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665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57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Savings app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Onboarding that doubled sign-ups</a:t>
            </a:r>
          </a:p>
        </p:txBody>
      </p:sp>
      <p:sp>
        <p:nvSpPr>
          <p:cNvPr id="11" name="Image placeholder (right-click &gt; Format Shape &gt; Picture fill)"/>
          <p:cNvSpPr/>
          <p:nvPr/>
        </p:nvSpPr>
        <p:spPr>
          <a:xfrm>
            <a:off x="4381500" y="1885950"/>
            <a:ext cx="3429000" cy="2456688"/>
          </a:xfrm>
          <a:prstGeom prst="roundRect">
            <a:avLst>
              <a:gd name="adj" fmla="val 310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55555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2851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4767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815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Learning platform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815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Course player and progress</a:t>
            </a:r>
          </a:p>
        </p:txBody>
      </p:sp>
      <p:sp>
        <p:nvSpPr>
          <p:cNvPr id="17" name="Image placeholder (right-click &gt; Format Shape &gt; Picture fill)"/>
          <p:cNvSpPr/>
          <p:nvPr/>
        </p:nvSpPr>
        <p:spPr>
          <a:xfrm>
            <a:off x="8001000" y="1885950"/>
            <a:ext cx="3429000" cy="2456688"/>
          </a:xfrm>
          <a:prstGeom prst="roundRect">
            <a:avLst>
              <a:gd name="adj" fmla="val 310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175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904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096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01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Design system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01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Components for five products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Selected work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62000" y="1885950"/>
            <a:ext cx="4907280" cy="3962400"/>
          </a:xfrm>
          <a:prstGeom prst="roundRect">
            <a:avLst>
              <a:gd name="adj" fmla="val 288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26060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34290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5725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Project image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838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Onboarding that doubled sign-ups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8838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Challenge, approach and outcome — summarise the brief, show the key decisions and end with the result. Replace the image with your strongest visual.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Savings app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09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6522720" y="1885950"/>
            <a:ext cx="4907280" cy="3962400"/>
          </a:xfrm>
          <a:prstGeom prst="roundRect">
            <a:avLst>
              <a:gd name="adj" fmla="val 288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3667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1897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61797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Project image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Course player and progress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Show the before and after, the constraints you worked within and what the client said about the result.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Learning platform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ight Triangle 4"/>
          <p:cNvSpPr/>
          <p:nvPr/>
        </p:nvSpPr>
        <p:spPr>
          <a:xfrm>
            <a:off x="6096000" y="0"/>
            <a:ext cx="2032000" cy="2286000"/>
          </a:xfrm>
          <a:prstGeom prst="rt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096000" y="2286000"/>
            <a:ext cx="2032000" cy="2286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6400800" y="4914900"/>
            <a:ext cx="1422400" cy="1600200"/>
          </a:xfrm>
          <a:prstGeom prst="ellipse">
            <a:avLst/>
          </a:prstGeom>
          <a:noFill/>
          <a:ln w="127000">
            <a:solidFill>
              <a:schemeClr val="accent4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ight Triangle 7"/>
          <p:cNvSpPr/>
          <p:nvPr/>
        </p:nvSpPr>
        <p:spPr>
          <a:xfrm>
            <a:off x="8128000" y="0"/>
            <a:ext cx="2032000" cy="2286000"/>
          </a:xfrm>
          <a:prstGeom prst="rt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ight Triangle 8"/>
          <p:cNvSpPr/>
          <p:nvPr/>
        </p:nvSpPr>
        <p:spPr>
          <a:xfrm>
            <a:off x="8128000" y="2286000"/>
            <a:ext cx="2032000" cy="2286000"/>
          </a:xfrm>
          <a:prstGeom prst="rt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8432800" y="4914900"/>
            <a:ext cx="1422400" cy="1600200"/>
          </a:xfrm>
          <a:prstGeom prst="ellipse">
            <a:avLst/>
          </a:prstGeom>
          <a:noFill/>
          <a:ln w="12700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ight Triangle 10"/>
          <p:cNvSpPr/>
          <p:nvPr/>
        </p:nvSpPr>
        <p:spPr>
          <a:xfrm>
            <a:off x="10160000" y="0"/>
            <a:ext cx="2032000" cy="2286000"/>
          </a:xfrm>
          <a:prstGeom prst="rtTriangl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10160000" y="2286000"/>
            <a:ext cx="2032000" cy="2286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0464800" y="4914900"/>
            <a:ext cx="1422400" cy="1600200"/>
          </a:xfrm>
          <a:prstGeom prst="ellipse">
            <a:avLst/>
          </a:prstGeom>
          <a:noFill/>
          <a:ln w="12700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62000" y="7620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0"/>
            <a:ext cx="45720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0" i="0">
                <a:solidFill>
                  <a:schemeClr val="tx1"/>
                </a:solidFill>
                <a:latin typeface="+mj-lt"/>
              </a:rPr>
              <a:t>Process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11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1476375" y="19812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476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2790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8" name="TextBox 7"/>
          <p:cNvSpPr txBox="1"/>
          <p:nvPr/>
        </p:nvSpPr>
        <p:spPr>
          <a:xfrm>
            <a:off x="857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Discover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5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Brief, research and goals</a:t>
            </a:r>
          </a:p>
        </p:txBody>
      </p:sp>
      <p:sp>
        <p:nvSpPr>
          <p:cNvPr id="10" name="Oval 9"/>
          <p:cNvSpPr/>
          <p:nvPr/>
        </p:nvSpPr>
        <p:spPr>
          <a:xfrm>
            <a:off x="4143375" y="19812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143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5457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3" name="TextBox 12"/>
          <p:cNvSpPr txBox="1"/>
          <p:nvPr/>
        </p:nvSpPr>
        <p:spPr>
          <a:xfrm>
            <a:off x="3524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Define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62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Direction and moodboards</a:t>
            </a:r>
          </a:p>
        </p:txBody>
      </p:sp>
      <p:sp>
        <p:nvSpPr>
          <p:cNvPr id="15" name="Oval 14"/>
          <p:cNvSpPr/>
          <p:nvPr/>
        </p:nvSpPr>
        <p:spPr>
          <a:xfrm>
            <a:off x="6810375" y="19812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810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8124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8" name="TextBox 17"/>
          <p:cNvSpPr txBox="1"/>
          <p:nvPr/>
        </p:nvSpPr>
        <p:spPr>
          <a:xfrm>
            <a:off x="6191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Design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29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Concepts and refinement</a:t>
            </a:r>
          </a:p>
        </p:txBody>
      </p:sp>
      <p:sp>
        <p:nvSpPr>
          <p:cNvPr id="20" name="Oval 19"/>
          <p:cNvSpPr/>
          <p:nvPr/>
        </p:nvSpPr>
        <p:spPr>
          <a:xfrm>
            <a:off x="9477375" y="19812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477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58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Deliver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896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Final files and handover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How I work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7620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108710" y="228600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Product design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Flows, wireframes and UI.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069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Diamond 9"/>
          <p:cNvSpPr/>
          <p:nvPr/>
        </p:nvSpPr>
        <p:spPr>
          <a:xfrm>
            <a:off x="4753610" y="228600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UX research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Interviews and usability tests.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518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Isosceles Triangle 13"/>
          <p:cNvSpPr/>
          <p:nvPr/>
        </p:nvSpPr>
        <p:spPr>
          <a:xfrm>
            <a:off x="8398510" y="228600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Design systems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Scalable, documented components.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Services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62000" y="1143000"/>
            <a:ext cx="76200" cy="304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38250" y="1143000"/>
            <a:ext cx="8534400" cy="3143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0" i="1">
                <a:solidFill>
                  <a:schemeClr val="tx1"/>
                </a:solidFill>
                <a:latin typeface="+mj-lt"/>
              </a:rPr>
              <a:t>Thoughtful, quick and a pleasure to work with. The final result exceeded our brief.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8250" y="4572000"/>
            <a:ext cx="731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2"/>
                </a:solidFill>
                <a:latin typeface="+mn-lt"/>
              </a:rPr>
              <a:t>— Client name, Company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6400800" y="342900"/>
            <a:ext cx="1422400" cy="1600200"/>
          </a:xfrm>
          <a:prstGeom prst="ellipse">
            <a:avLst/>
          </a:prstGeom>
          <a:noFill/>
          <a:ln w="12700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096000" y="2286000"/>
            <a:ext cx="2032000" cy="2286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6096000" y="4699000"/>
            <a:ext cx="2032000" cy="20320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432800" y="342900"/>
            <a:ext cx="1422400" cy="1600200"/>
          </a:xfrm>
          <a:prstGeom prst="ellipse">
            <a:avLst/>
          </a:prstGeom>
          <a:noFill/>
          <a:ln w="12700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Pie 8"/>
          <p:cNvSpPr/>
          <p:nvPr/>
        </p:nvSpPr>
        <p:spPr>
          <a:xfrm>
            <a:off x="6096000" y="0"/>
            <a:ext cx="4064000" cy="4572000"/>
          </a:xfrm>
          <a:prstGeom prst="pi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Pie 9"/>
          <p:cNvSpPr/>
          <p:nvPr/>
        </p:nvSpPr>
        <p:spPr>
          <a:xfrm>
            <a:off x="6096000" y="2286000"/>
            <a:ext cx="4064000" cy="4572000"/>
          </a:xfrm>
          <a:prstGeom prst="pi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10160000" y="0"/>
            <a:ext cx="2032000" cy="2286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Chord 11"/>
          <p:cNvSpPr/>
          <p:nvPr/>
        </p:nvSpPr>
        <p:spPr>
          <a:xfrm>
            <a:off x="10160000" y="0"/>
            <a:ext cx="2032000" cy="4572000"/>
          </a:xfrm>
          <a:prstGeom prst="chord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0160000" y="2286000"/>
            <a:ext cx="2032000" cy="2286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10160000" y="4572000"/>
            <a:ext cx="2032000" cy="2286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62000" y="7620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0"/>
            <a:ext cx="45720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0" i="0">
                <a:solidFill>
                  <a:schemeClr val="tx1"/>
                </a:solidFill>
                <a:latin typeface="+mj-lt"/>
              </a:rPr>
              <a:t>Contact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15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6" name="Image placeholder (right-click &gt; Format Shape &gt; Picture fill)"/>
          <p:cNvSpPr/>
          <p:nvPr/>
        </p:nvSpPr>
        <p:spPr>
          <a:xfrm>
            <a:off x="7162800" y="1885950"/>
            <a:ext cx="4267200" cy="3962400"/>
          </a:xfrm>
          <a:prstGeom prst="roundRect">
            <a:avLst>
              <a:gd name="adj" fmla="val 288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868680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50976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258050" y="4232910"/>
            <a:ext cx="40767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Tools and skills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597408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Figma and prototyping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User research and testing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Accessibility (WCAG)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HTML/CSS basics for handoff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5715000"/>
            <a:ext cx="106680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hello@yourname.in   ·   +91 90000 00000   ·   yourname.in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3500" y="1905000"/>
            <a:ext cx="95250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0" i="0">
                <a:solidFill>
                  <a:schemeClr val="bg1"/>
                </a:solidFill>
                <a:latin typeface="+mj-lt"/>
              </a:rPr>
              <a:t>Let's work together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67000" y="3905250"/>
            <a:ext cx="68580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Available for freelance projects from next month.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portfolio-296">
  <a:themeElements>
    <a:clrScheme name="Morphiq portfolio-296">
      <a:dk1>
        <a:srgbClr val="F7EDE6"/>
      </a:dk1>
      <a:lt1>
        <a:srgbClr val="2A0E12"/>
      </a:lt1>
      <a:dk2>
        <a:srgbClr val="C2A9A3"/>
      </a:dk2>
      <a:lt2>
        <a:srgbClr val="3A161B"/>
      </a:lt2>
      <a:accent1>
        <a:srgbClr val="E9B44C"/>
      </a:accent1>
      <a:accent2>
        <a:srgbClr val="F7EDE6"/>
      </a:accent2>
      <a:accent3>
        <a:srgbClr val="D1495B"/>
      </a:accent3>
      <a:accent4>
        <a:srgbClr val="8FB8A8"/>
      </a:accent4>
      <a:accent5>
        <a:srgbClr val="4C2C1C"/>
      </a:accent5>
      <a:accent6>
        <a:srgbClr val="4B3234"/>
      </a:accent6>
      <a:hlink>
        <a:srgbClr val="E9B44C"/>
      </a:hlink>
      <a:folHlink>
        <a:srgbClr val="F7EDE6"/>
      </a:folHlink>
    </a:clrScheme>
    <a:fontScheme name="Morphiq portfolio-296">
      <a:majorFont>
        <a:latin typeface="Instrument Serif"/>
        <a:ea typeface=""/>
        <a:cs typeface=""/>
      </a:majorFont>
      <a:minorFont>
        <a:latin typeface="Manrop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Sana Qureshi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