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</p:sldIdLst>
  <p:sldSz cx="12192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+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Rectangle 1"/>
          <p:cNvSpPr/>
          <p:nvPr/>
        </p:nvSpPr>
        <p:spPr>
          <a:xfrm>
            <a:off x="10744200" y="247650"/>
            <a:ext cx="76200" cy="342900"/>
          </a:xfrm>
          <a:prstGeom prst="rect">
            <a:avLst/>
          </a:prstGeom>
          <a:solidFill>
            <a:schemeClr val="accent1">
              <a:alpha val="9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Rectangle 2"/>
          <p:cNvSpPr/>
          <p:nvPr/>
        </p:nvSpPr>
        <p:spPr>
          <a:xfrm>
            <a:off x="10896600" y="247650"/>
            <a:ext cx="76200" cy="342900"/>
          </a:xfrm>
          <a:prstGeom prst="rect">
            <a:avLst/>
          </a:prstGeom>
          <a:solidFill>
            <a:schemeClr val="accent2">
              <a:alpha val="5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3" name="Rectangle 3"/>
          <p:cNvSpPr/>
          <p:nvPr/>
        </p:nvSpPr>
        <p:spPr>
          <a:xfrm>
            <a:off x="11049000" y="247650"/>
            <a:ext cx="76200" cy="342900"/>
          </a:xfrm>
          <a:prstGeom prst="rect">
            <a:avLst/>
          </a:prstGeom>
          <a:solidFill>
            <a:schemeClr val="accent1">
              <a:alpha val="9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4" name="Rectangle 4"/>
          <p:cNvSpPr/>
          <p:nvPr/>
        </p:nvSpPr>
        <p:spPr>
          <a:xfrm>
            <a:off x="11201400" y="247650"/>
            <a:ext cx="76200" cy="342900"/>
          </a:xfrm>
          <a:prstGeom prst="rect">
            <a:avLst/>
          </a:prstGeom>
          <a:solidFill>
            <a:schemeClr val="accent2">
              <a:alpha val="5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5" name="Rectangle 5"/>
          <p:cNvSpPr/>
          <p:nvPr/>
        </p:nvSpPr>
        <p:spPr>
          <a:xfrm>
            <a:off x="11353800" y="247650"/>
            <a:ext cx="76200" cy="342900"/>
          </a:xfrm>
          <a:prstGeom prst="rect">
            <a:avLst/>
          </a:prstGeom>
          <a:solidFill>
            <a:schemeClr val="accent1">
              <a:alpha val="9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6" name="TextBox 6"/>
          <p:cNvSpPr txBox="1"/>
          <p:nvPr/>
        </p:nvSpPr>
        <p:spPr>
          <a:xfrm>
            <a:off x="685800" y="62103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KUNAL SHAH</a:t>
            </a:r>
          </a:p>
        </p:txBody>
      </p:sp>
      <p:sp>
        <p:nvSpPr>
          <p:cNvPr id="107" name="Slide number"/>
          <p:cNvSpPr txBox="1"/>
          <p:nvPr/>
        </p:nvSpPr>
        <p:spPr>
          <a:xfrm>
            <a:off x="10363200" y="62103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809750"/>
            <a:ext cx="10820400" cy="4114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Divi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Rectangle 1"/>
          <p:cNvSpPr/>
          <p:nvPr/>
        </p:nvSpPr>
        <p:spPr>
          <a:xfrm>
            <a:off x="10744200" y="247650"/>
            <a:ext cx="76200" cy="342900"/>
          </a:xfrm>
          <a:prstGeom prst="rect">
            <a:avLst/>
          </a:prstGeom>
          <a:solidFill>
            <a:schemeClr val="accent1">
              <a:alpha val="9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Rectangle 2"/>
          <p:cNvSpPr/>
          <p:nvPr/>
        </p:nvSpPr>
        <p:spPr>
          <a:xfrm>
            <a:off x="10896600" y="247650"/>
            <a:ext cx="76200" cy="342900"/>
          </a:xfrm>
          <a:prstGeom prst="rect">
            <a:avLst/>
          </a:prstGeom>
          <a:solidFill>
            <a:schemeClr val="accent2">
              <a:alpha val="5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3" name="Rectangle 3"/>
          <p:cNvSpPr/>
          <p:nvPr/>
        </p:nvSpPr>
        <p:spPr>
          <a:xfrm>
            <a:off x="11049000" y="247650"/>
            <a:ext cx="76200" cy="342900"/>
          </a:xfrm>
          <a:prstGeom prst="rect">
            <a:avLst/>
          </a:prstGeom>
          <a:solidFill>
            <a:schemeClr val="accent1">
              <a:alpha val="9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4" name="Rectangle 4"/>
          <p:cNvSpPr/>
          <p:nvPr/>
        </p:nvSpPr>
        <p:spPr>
          <a:xfrm>
            <a:off x="11201400" y="247650"/>
            <a:ext cx="76200" cy="342900"/>
          </a:xfrm>
          <a:prstGeom prst="rect">
            <a:avLst/>
          </a:prstGeom>
          <a:solidFill>
            <a:schemeClr val="accent2">
              <a:alpha val="5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5" name="Rectangle 5"/>
          <p:cNvSpPr/>
          <p:nvPr/>
        </p:nvSpPr>
        <p:spPr>
          <a:xfrm>
            <a:off x="11353800" y="247650"/>
            <a:ext cx="76200" cy="342900"/>
          </a:xfrm>
          <a:prstGeom prst="rect">
            <a:avLst/>
          </a:prstGeom>
          <a:solidFill>
            <a:schemeClr val="accent1">
              <a:alpha val="9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6" name="TextBox 6"/>
          <p:cNvSpPr txBox="1"/>
          <p:nvPr/>
        </p:nvSpPr>
        <p:spPr>
          <a:xfrm>
            <a:off x="685800" y="62103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KUNAL SHAH</a:t>
            </a:r>
          </a:p>
        </p:txBody>
      </p:sp>
      <p:sp>
        <p:nvSpPr>
          <p:cNvPr id="107" name="Slide number"/>
          <p:cNvSpPr txBox="1"/>
          <p:nvPr/>
        </p:nvSpPr>
        <p:spPr>
          <a:xfrm>
            <a:off x="10363200" y="62103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Rectangle 1"/>
          <p:cNvSpPr/>
          <p:nvPr/>
        </p:nvSpPr>
        <p:spPr>
          <a:xfrm>
            <a:off x="10744200" y="247650"/>
            <a:ext cx="76200" cy="342900"/>
          </a:xfrm>
          <a:prstGeom prst="rect">
            <a:avLst/>
          </a:prstGeom>
          <a:solidFill>
            <a:schemeClr val="accent1">
              <a:alpha val="9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Rectangle 2"/>
          <p:cNvSpPr/>
          <p:nvPr/>
        </p:nvSpPr>
        <p:spPr>
          <a:xfrm>
            <a:off x="10896600" y="247650"/>
            <a:ext cx="76200" cy="342900"/>
          </a:xfrm>
          <a:prstGeom prst="rect">
            <a:avLst/>
          </a:prstGeom>
          <a:solidFill>
            <a:schemeClr val="accent2">
              <a:alpha val="5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3" name="Rectangle 3"/>
          <p:cNvSpPr/>
          <p:nvPr/>
        </p:nvSpPr>
        <p:spPr>
          <a:xfrm>
            <a:off x="11049000" y="247650"/>
            <a:ext cx="76200" cy="342900"/>
          </a:xfrm>
          <a:prstGeom prst="rect">
            <a:avLst/>
          </a:prstGeom>
          <a:solidFill>
            <a:schemeClr val="accent1">
              <a:alpha val="9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4" name="Rectangle 4"/>
          <p:cNvSpPr/>
          <p:nvPr/>
        </p:nvSpPr>
        <p:spPr>
          <a:xfrm>
            <a:off x="11201400" y="247650"/>
            <a:ext cx="76200" cy="342900"/>
          </a:xfrm>
          <a:prstGeom prst="rect">
            <a:avLst/>
          </a:prstGeom>
          <a:solidFill>
            <a:schemeClr val="accent2">
              <a:alpha val="5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5" name="Rectangle 5"/>
          <p:cNvSpPr/>
          <p:nvPr/>
        </p:nvSpPr>
        <p:spPr>
          <a:xfrm>
            <a:off x="11353800" y="247650"/>
            <a:ext cx="76200" cy="342900"/>
          </a:xfrm>
          <a:prstGeom prst="rect">
            <a:avLst/>
          </a:prstGeom>
          <a:solidFill>
            <a:schemeClr val="accent1">
              <a:alpha val="9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6" name="TextBox 6"/>
          <p:cNvSpPr txBox="1"/>
          <p:nvPr/>
        </p:nvSpPr>
        <p:spPr>
          <a:xfrm>
            <a:off x="685800" y="62103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KUNAL SHAH</a:t>
            </a:r>
          </a:p>
        </p:txBody>
      </p:sp>
      <p:sp>
        <p:nvSpPr>
          <p:cNvPr id="107" name="Slide number"/>
          <p:cNvSpPr txBox="1"/>
          <p:nvPr/>
        </p:nvSpPr>
        <p:spPr>
          <a:xfrm>
            <a:off x="10363200" y="62103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8763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+ Fre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Rectangle 1"/>
          <p:cNvSpPr/>
          <p:nvPr/>
        </p:nvSpPr>
        <p:spPr>
          <a:xfrm>
            <a:off x="10744200" y="247650"/>
            <a:ext cx="76200" cy="342900"/>
          </a:xfrm>
          <a:prstGeom prst="rect">
            <a:avLst/>
          </a:prstGeom>
          <a:solidFill>
            <a:schemeClr val="accent1">
              <a:alpha val="9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Rectangle 2"/>
          <p:cNvSpPr/>
          <p:nvPr/>
        </p:nvSpPr>
        <p:spPr>
          <a:xfrm>
            <a:off x="10896600" y="247650"/>
            <a:ext cx="76200" cy="342900"/>
          </a:xfrm>
          <a:prstGeom prst="rect">
            <a:avLst/>
          </a:prstGeom>
          <a:solidFill>
            <a:schemeClr val="accent2">
              <a:alpha val="5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3" name="Rectangle 3"/>
          <p:cNvSpPr/>
          <p:nvPr/>
        </p:nvSpPr>
        <p:spPr>
          <a:xfrm>
            <a:off x="11049000" y="247650"/>
            <a:ext cx="76200" cy="342900"/>
          </a:xfrm>
          <a:prstGeom prst="rect">
            <a:avLst/>
          </a:prstGeom>
          <a:solidFill>
            <a:schemeClr val="accent1">
              <a:alpha val="9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4" name="Rectangle 4"/>
          <p:cNvSpPr/>
          <p:nvPr/>
        </p:nvSpPr>
        <p:spPr>
          <a:xfrm>
            <a:off x="11201400" y="247650"/>
            <a:ext cx="76200" cy="342900"/>
          </a:xfrm>
          <a:prstGeom prst="rect">
            <a:avLst/>
          </a:prstGeom>
          <a:solidFill>
            <a:schemeClr val="accent2">
              <a:alpha val="5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5" name="Rectangle 5"/>
          <p:cNvSpPr/>
          <p:nvPr/>
        </p:nvSpPr>
        <p:spPr>
          <a:xfrm>
            <a:off x="11353800" y="247650"/>
            <a:ext cx="76200" cy="342900"/>
          </a:xfrm>
          <a:prstGeom prst="rect">
            <a:avLst/>
          </a:prstGeom>
          <a:solidFill>
            <a:schemeClr val="accent1">
              <a:alpha val="9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6" name="TextBox 6"/>
          <p:cNvSpPr txBox="1"/>
          <p:nvPr/>
        </p:nvSpPr>
        <p:spPr>
          <a:xfrm>
            <a:off x="685800" y="62103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KUNAL SHAH</a:t>
            </a:r>
          </a:p>
        </p:txBody>
      </p:sp>
      <p:sp>
        <p:nvSpPr>
          <p:cNvPr id="107" name="Slide number"/>
          <p:cNvSpPr txBox="1"/>
          <p:nvPr/>
        </p:nvSpPr>
        <p:spPr>
          <a:xfrm>
            <a:off x="10363200" y="62103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Canv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+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9" Type="http://schemas.openxmlformats.org/officeDocument/2006/relationships/slideLayout" Target="../slideLayouts/slideLayout9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7" r:id="rId9"/>
  </p:sldLayoutIdLst>
  <p:txStyles>
    <p:titleStyle>
      <a:lvl1pPr algn="ctr" defTabSz="457200" rtl="0" eaLnBrk="1" latinLnBrk="0" hangingPunct="1">
        <a:spcBef>
          <a:spcPct val="0"/>
        </a:spcBef>
        <a:buNone/>
        <a:defRPr sz="3600" kern="1200" b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Oval 3"/>
          <p:cNvSpPr/>
          <p:nvPr/>
        </p:nvSpPr>
        <p:spPr>
          <a:xfrm>
            <a:off x="6477000" y="571500"/>
            <a:ext cx="5715000" cy="5715000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Oval 4"/>
          <p:cNvSpPr/>
          <p:nvPr/>
        </p:nvSpPr>
        <p:spPr>
          <a:xfrm>
            <a:off x="7838313" y="2548890"/>
            <a:ext cx="1760220" cy="1760220"/>
          </a:xfrm>
          <a:prstGeom prst="ellipse">
            <a:avLst/>
          </a:prstGeom>
          <a:noFill/>
          <a:ln w="76200">
            <a:solidFill>
              <a:schemeClr val="accent1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Oval 5"/>
          <p:cNvSpPr/>
          <p:nvPr/>
        </p:nvSpPr>
        <p:spPr>
          <a:xfrm>
            <a:off x="9070467" y="2548890"/>
            <a:ext cx="1760220" cy="1760220"/>
          </a:xfrm>
          <a:prstGeom prst="ellipse">
            <a:avLst/>
          </a:prstGeom>
          <a:noFill/>
          <a:ln w="76200">
            <a:solidFill>
              <a:schemeClr val="accent2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Oval 6"/>
          <p:cNvSpPr/>
          <p:nvPr/>
        </p:nvSpPr>
        <p:spPr>
          <a:xfrm rot="5400000">
            <a:off x="11102340" y="3257550"/>
            <a:ext cx="152400" cy="342900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Oval 7"/>
          <p:cNvSpPr/>
          <p:nvPr/>
        </p:nvSpPr>
        <p:spPr>
          <a:xfrm rot="7560000">
            <a:off x="10750160" y="4341450"/>
            <a:ext cx="152400" cy="34290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 rot="9720000">
            <a:off x="9828140" y="5011336"/>
            <a:ext cx="152400" cy="342900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Oval 9"/>
          <p:cNvSpPr/>
          <p:nvPr/>
        </p:nvSpPr>
        <p:spPr>
          <a:xfrm rot="11880000">
            <a:off x="8688460" y="5011336"/>
            <a:ext cx="152400" cy="34290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Oval 10"/>
          <p:cNvSpPr/>
          <p:nvPr/>
        </p:nvSpPr>
        <p:spPr>
          <a:xfrm rot="14040000">
            <a:off x="7766440" y="4341450"/>
            <a:ext cx="152400" cy="342900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Oval 11"/>
          <p:cNvSpPr/>
          <p:nvPr/>
        </p:nvSpPr>
        <p:spPr>
          <a:xfrm rot="16200000">
            <a:off x="7414260" y="3257550"/>
            <a:ext cx="152400" cy="34290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Oval 12"/>
          <p:cNvSpPr/>
          <p:nvPr/>
        </p:nvSpPr>
        <p:spPr>
          <a:xfrm rot="18360000">
            <a:off x="7766440" y="2173650"/>
            <a:ext cx="152400" cy="342900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Oval 13"/>
          <p:cNvSpPr/>
          <p:nvPr/>
        </p:nvSpPr>
        <p:spPr>
          <a:xfrm rot="20520000">
            <a:off x="8688460" y="1503764"/>
            <a:ext cx="152400" cy="34290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Oval 14"/>
          <p:cNvSpPr/>
          <p:nvPr/>
        </p:nvSpPr>
        <p:spPr>
          <a:xfrm rot="1080000">
            <a:off x="9828140" y="1503764"/>
            <a:ext cx="152400" cy="342900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" name="Oval 15"/>
          <p:cNvSpPr/>
          <p:nvPr/>
        </p:nvSpPr>
        <p:spPr>
          <a:xfrm rot="3240000">
            <a:off x="10750160" y="2173650"/>
            <a:ext cx="152400" cy="34290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85800" y="1428750"/>
            <a:ext cx="533400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300" b="1" i="0" spc="250">
                <a:solidFill>
                  <a:schemeClr val="accent1"/>
                </a:solidFill>
                <a:latin typeface="+mn-lt"/>
              </a:rPr>
              <a:t>PORTFOLIO 2026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85800" y="5734050"/>
            <a:ext cx="17526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0" spc="150">
                <a:solidFill>
                  <a:schemeClr val="tx2"/>
                </a:solidFill>
                <a:latin typeface="+mn-lt"/>
              </a:rPr>
              <a:t>BASED IN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85800" y="5924550"/>
            <a:ext cx="1752600" cy="4191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i="0">
                <a:solidFill>
                  <a:schemeClr val="tx1"/>
                </a:solidFill>
                <a:latin typeface="+mn-lt"/>
              </a:rPr>
              <a:t>Mumbai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2590800" y="5734050"/>
            <a:ext cx="17526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0" spc="150">
                <a:solidFill>
                  <a:schemeClr val="tx2"/>
                </a:solidFill>
                <a:latin typeface="+mn-lt"/>
              </a:rPr>
              <a:t>EMAIL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2590800" y="5924550"/>
            <a:ext cx="1752600" cy="4191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i="0">
                <a:solidFill>
                  <a:schemeClr val="tx1"/>
                </a:solidFill>
                <a:latin typeface="+mn-lt"/>
              </a:rPr>
              <a:t>hello@yourname.in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4495800" y="5734050"/>
            <a:ext cx="17526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0" spc="150">
                <a:solidFill>
                  <a:schemeClr val="tx2"/>
                </a:solidFill>
                <a:latin typeface="+mn-lt"/>
              </a:rPr>
              <a:t>WEB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4495800" y="5924550"/>
            <a:ext cx="1752600" cy="4191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i="0">
                <a:solidFill>
                  <a:schemeClr val="tx1"/>
                </a:solidFill>
                <a:latin typeface="+mn-lt"/>
              </a:rPr>
              <a:t>yourname.in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762125"/>
            <a:ext cx="5715000" cy="25717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7200" b="0" i="0">
                <a:solidFill>
                  <a:schemeClr val="tx1"/>
                </a:solidFill>
                <a:latin typeface="+mj-lt"/>
              </a:rPr>
              <a:t>Kunal Shah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4476750"/>
            <a:ext cx="5334000" cy="762000"/>
          </a:xfrm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Photographer &amp; Filmmaker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85800" y="552450"/>
            <a:ext cx="108204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1"/>
                </a:solidFill>
                <a:latin typeface="+mn-lt"/>
              </a:rPr>
              <a:t>CONTENTS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85800" y="1809750"/>
            <a:ext cx="857250" cy="76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01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638300" y="1809750"/>
            <a:ext cx="6492240" cy="7620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0" i="0">
                <a:solidFill>
                  <a:schemeClr val="tx1"/>
                </a:solidFill>
                <a:latin typeface="+mn-lt"/>
              </a:rPr>
              <a:t>About</a:t>
            </a:r>
          </a:p>
        </p:txBody>
      </p:sp>
      <p:cxnSp>
        <p:nvCxnSpPr>
          <p:cNvPr id="6" name="Connector 5"/>
          <p:cNvCxnSpPr/>
          <p:nvPr/>
        </p:nvCxnSpPr>
        <p:spPr>
          <a:xfrm>
            <a:off x="1638300" y="2562225"/>
            <a:ext cx="98679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7" name="TextBox 6"/>
          <p:cNvSpPr txBox="1"/>
          <p:nvPr/>
        </p:nvSpPr>
        <p:spPr>
          <a:xfrm>
            <a:off x="685800" y="2571750"/>
            <a:ext cx="857250" cy="76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02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638300" y="2571750"/>
            <a:ext cx="6492240" cy="7620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0" i="0">
                <a:solidFill>
                  <a:schemeClr val="tx1"/>
                </a:solidFill>
                <a:latin typeface="+mn-lt"/>
              </a:rPr>
              <a:t>Selected work</a:t>
            </a:r>
          </a:p>
        </p:txBody>
      </p:sp>
      <p:cxnSp>
        <p:nvCxnSpPr>
          <p:cNvPr id="9" name="Connector 8"/>
          <p:cNvCxnSpPr/>
          <p:nvPr/>
        </p:nvCxnSpPr>
        <p:spPr>
          <a:xfrm>
            <a:off x="1638300" y="3324225"/>
            <a:ext cx="98679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10" name="TextBox 9"/>
          <p:cNvSpPr txBox="1"/>
          <p:nvPr/>
        </p:nvSpPr>
        <p:spPr>
          <a:xfrm>
            <a:off x="685800" y="3333750"/>
            <a:ext cx="857250" cy="76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03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638300" y="3333750"/>
            <a:ext cx="6492240" cy="7620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0" i="0">
                <a:solidFill>
                  <a:schemeClr val="tx1"/>
                </a:solidFill>
                <a:latin typeface="+mn-lt"/>
              </a:rPr>
              <a:t>Process</a:t>
            </a:r>
          </a:p>
        </p:txBody>
      </p:sp>
      <p:cxnSp>
        <p:nvCxnSpPr>
          <p:cNvPr id="12" name="Connector 11"/>
          <p:cNvCxnSpPr/>
          <p:nvPr/>
        </p:nvCxnSpPr>
        <p:spPr>
          <a:xfrm>
            <a:off x="1638300" y="4086225"/>
            <a:ext cx="98679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13" name="TextBox 12"/>
          <p:cNvSpPr txBox="1"/>
          <p:nvPr/>
        </p:nvSpPr>
        <p:spPr>
          <a:xfrm>
            <a:off x="685800" y="4095750"/>
            <a:ext cx="857250" cy="76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04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638300" y="4095750"/>
            <a:ext cx="6492240" cy="7620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0" i="0">
                <a:solidFill>
                  <a:schemeClr val="tx1"/>
                </a:solidFill>
                <a:latin typeface="+mn-lt"/>
              </a:rPr>
              <a:t>Contact</a:t>
            </a:r>
          </a:p>
        </p:txBody>
      </p:sp>
      <p:cxnSp>
        <p:nvCxnSpPr>
          <p:cNvPr id="15" name="Connector 14"/>
          <p:cNvCxnSpPr/>
          <p:nvPr/>
        </p:nvCxnSpPr>
        <p:spPr>
          <a:xfrm>
            <a:off x="1638300" y="4848225"/>
            <a:ext cx="98679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16" name="Image placeholder (right-click &gt; Format Shape &gt; Picture fill)"/>
          <p:cNvSpPr/>
          <p:nvPr/>
        </p:nvSpPr>
        <p:spPr>
          <a:xfrm>
            <a:off x="8017764" y="1809750"/>
            <a:ext cx="3488436" cy="29337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" name="Freeform 16"/>
          <p:cNvSpPr/>
          <p:nvPr/>
        </p:nvSpPr>
        <p:spPr>
          <a:xfrm>
            <a:off x="9152382" y="3063240"/>
            <a:ext cx="1219200" cy="487680"/>
          </a:xfrm>
          <a:custGeom>
            <a:avLst/>
            <a:gdLst/>
            <a:ahLst/>
            <a:cxnLst/>
            <a:rect l="l" t="t" r="r" b="b"/>
            <a:pathLst>
              <a:path w="1219200" h="487680">
                <a:moveTo>
                  <a:pt x="0" y="487680"/>
                </a:moveTo>
                <a:lnTo>
                  <a:pt x="457200" y="0"/>
                </a:lnTo>
                <a:lnTo>
                  <a:pt x="731520" y="304800"/>
                </a:lnTo>
                <a:lnTo>
                  <a:pt x="883920" y="152400"/>
                </a:lnTo>
                <a:lnTo>
                  <a:pt x="1219200" y="4876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" name="Oval 17"/>
          <p:cNvSpPr/>
          <p:nvPr/>
        </p:nvSpPr>
        <p:spPr>
          <a:xfrm>
            <a:off x="9975342" y="2819400"/>
            <a:ext cx="231648" cy="23164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8113014" y="3642360"/>
            <a:ext cx="3297936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Image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81050"/>
            <a:ext cx="108204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0" i="0">
                <a:solidFill>
                  <a:schemeClr val="tx1"/>
                </a:solidFill>
                <a:latin typeface="+mj-lt"/>
              </a:rPr>
              <a:t>Agenda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Rectangle 3"/>
          <p:cNvSpPr/>
          <p:nvPr/>
        </p:nvSpPr>
        <p:spPr>
          <a:xfrm>
            <a:off x="0" y="0"/>
            <a:ext cx="4632960" cy="68580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0" y="0"/>
            <a:ext cx="4632960" cy="6858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7000" b="1" i="0">
                <a:solidFill>
                  <a:schemeClr val="bg1"/>
                </a:solidFill>
                <a:latin typeface="+mj-lt"/>
              </a:rPr>
              <a:t>01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99710" y="2095500"/>
            <a:ext cx="6225540" cy="19050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5600" b="0" i="0">
                <a:solidFill>
                  <a:schemeClr val="tx1"/>
                </a:solidFill>
                <a:latin typeface="+mj-lt"/>
              </a:rPr>
              <a:t>About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85800" y="552450"/>
            <a:ext cx="108204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1"/>
                </a:solidFill>
                <a:latin typeface="+mn-lt"/>
              </a:rPr>
              <a:t>ABOUT</a:t>
            </a:r>
          </a:p>
        </p:txBody>
      </p:sp>
      <p:sp>
        <p:nvSpPr>
          <p:cNvPr id="4" name="Image placeholder (right-click &gt; Format Shape &gt; Picture fill)"/>
          <p:cNvSpPr/>
          <p:nvPr/>
        </p:nvSpPr>
        <p:spPr>
          <a:xfrm>
            <a:off x="685800" y="1809750"/>
            <a:ext cx="4977384" cy="41148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Freeform 4"/>
          <p:cNvSpPr/>
          <p:nvPr/>
        </p:nvSpPr>
        <p:spPr>
          <a:xfrm>
            <a:off x="2564892" y="3653790"/>
            <a:ext cx="1219200" cy="487680"/>
          </a:xfrm>
          <a:custGeom>
            <a:avLst/>
            <a:gdLst/>
            <a:ahLst/>
            <a:cxnLst/>
            <a:rect l="l" t="t" r="r" b="b"/>
            <a:pathLst>
              <a:path w="1219200" h="487680">
                <a:moveTo>
                  <a:pt x="0" y="487680"/>
                </a:moveTo>
                <a:lnTo>
                  <a:pt x="457200" y="0"/>
                </a:lnTo>
                <a:lnTo>
                  <a:pt x="731520" y="304800"/>
                </a:lnTo>
                <a:lnTo>
                  <a:pt x="883920" y="152400"/>
                </a:lnTo>
                <a:lnTo>
                  <a:pt x="1219200" y="4876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Oval 5"/>
          <p:cNvSpPr/>
          <p:nvPr/>
        </p:nvSpPr>
        <p:spPr>
          <a:xfrm>
            <a:off x="3387852" y="3409950"/>
            <a:ext cx="231648" cy="23164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781050" y="4232910"/>
            <a:ext cx="4786884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Portrait photo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082284" y="1847850"/>
            <a:ext cx="5423916" cy="1728216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3200" b="0" i="0">
                <a:solidFill>
                  <a:schemeClr val="tx1"/>
                </a:solidFill>
                <a:latin typeface="+mj-lt"/>
              </a:rPr>
              <a:t>Stories told in light, colour and real moments.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082284" y="3702558"/>
            <a:ext cx="5423916" cy="2221992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40000"/>
              </a:lnSpc>
            </a:pPr>
            <a:r>
              <a:rPr sz="1900" b="0" i="0">
                <a:solidFill>
                  <a:schemeClr val="tx2"/>
                </a:solidFill>
                <a:latin typeface="+mn-lt"/>
              </a:rPr>
              <a:t>I shoot weddings, brands and travel stories, and produce short films for social media and campaigns.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81050"/>
            <a:ext cx="108204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0" i="0">
                <a:solidFill>
                  <a:schemeClr val="tx1"/>
                </a:solidFill>
                <a:latin typeface="+mj-lt"/>
              </a:rPr>
              <a:t>Hello, I'm Kunal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85800" y="552450"/>
            <a:ext cx="108204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1"/>
                </a:solidFill>
                <a:latin typeface="+mn-lt"/>
              </a:rPr>
              <a:t>ABOUT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85800" y="2190750"/>
            <a:ext cx="3225800" cy="1333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7200" b="1" i="0">
                <a:solidFill>
                  <a:schemeClr val="accent1"/>
                </a:solidFill>
                <a:latin typeface="+mj-lt"/>
              </a:rPr>
              <a:t>8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85800" y="3619500"/>
            <a:ext cx="3149600" cy="1047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2000" b="0" i="0">
                <a:solidFill>
                  <a:schemeClr val="tx2"/>
                </a:solidFill>
                <a:latin typeface="+mn-lt"/>
              </a:rPr>
              <a:t>years of experience</a:t>
            </a:r>
          </a:p>
        </p:txBody>
      </p:sp>
      <p:cxnSp>
        <p:nvCxnSpPr>
          <p:cNvPr id="6" name="Connector 5"/>
          <p:cNvCxnSpPr/>
          <p:nvPr/>
        </p:nvCxnSpPr>
        <p:spPr>
          <a:xfrm>
            <a:off x="4292600" y="2095500"/>
            <a:ext cx="0" cy="2265426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7" name="TextBox 6"/>
          <p:cNvSpPr txBox="1"/>
          <p:nvPr/>
        </p:nvSpPr>
        <p:spPr>
          <a:xfrm>
            <a:off x="4521200" y="2190750"/>
            <a:ext cx="3225800" cy="1333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7200" b="1" i="0">
                <a:solidFill>
                  <a:schemeClr val="accent1"/>
                </a:solidFill>
                <a:latin typeface="+mj-lt"/>
              </a:rPr>
              <a:t>60+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521200" y="3619500"/>
            <a:ext cx="3149600" cy="1047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2000" b="0" i="0">
                <a:solidFill>
                  <a:schemeClr val="tx2"/>
                </a:solidFill>
                <a:latin typeface="+mn-lt"/>
              </a:rPr>
              <a:t>projects delivered</a:t>
            </a:r>
          </a:p>
        </p:txBody>
      </p:sp>
      <p:cxnSp>
        <p:nvCxnSpPr>
          <p:cNvPr id="9" name="Connector 8"/>
          <p:cNvCxnSpPr/>
          <p:nvPr/>
        </p:nvCxnSpPr>
        <p:spPr>
          <a:xfrm>
            <a:off x="7899400" y="2095500"/>
            <a:ext cx="0" cy="2265426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10" name="TextBox 9"/>
          <p:cNvSpPr txBox="1"/>
          <p:nvPr/>
        </p:nvSpPr>
        <p:spPr>
          <a:xfrm>
            <a:off x="8128000" y="2190750"/>
            <a:ext cx="3225800" cy="1333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7200" b="1" i="0">
                <a:solidFill>
                  <a:schemeClr val="accent1"/>
                </a:solidFill>
                <a:latin typeface="+mj-lt"/>
              </a:rPr>
              <a:t>25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128000" y="3619500"/>
            <a:ext cx="3149600" cy="1047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2000" b="0" i="0">
                <a:solidFill>
                  <a:schemeClr val="tx2"/>
                </a:solidFill>
                <a:latin typeface="+mn-lt"/>
              </a:rPr>
              <a:t>happy clients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81050"/>
            <a:ext cx="108204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0" i="0">
                <a:solidFill>
                  <a:schemeClr val="tx1"/>
                </a:solidFill>
                <a:latin typeface="+mj-lt"/>
              </a:rPr>
              <a:t>In numbers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Rectangle 3"/>
          <p:cNvSpPr/>
          <p:nvPr/>
        </p:nvSpPr>
        <p:spPr>
          <a:xfrm>
            <a:off x="0" y="0"/>
            <a:ext cx="4632960" cy="68580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0" y="0"/>
            <a:ext cx="4632960" cy="6858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7000" b="1" i="0">
                <a:solidFill>
                  <a:schemeClr val="bg1"/>
                </a:solidFill>
                <a:latin typeface="+mj-lt"/>
              </a:rPr>
              <a:t>02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99710" y="2095500"/>
            <a:ext cx="6225540" cy="19050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5600" b="0" i="0">
                <a:solidFill>
                  <a:schemeClr val="tx1"/>
                </a:solidFill>
                <a:latin typeface="+mj-lt"/>
              </a:rPr>
              <a:t>Selected work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85800" y="552450"/>
            <a:ext cx="108204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1"/>
                </a:solidFill>
                <a:latin typeface="+mn-lt"/>
              </a:rPr>
              <a:t>PROJECTS</a:t>
            </a:r>
          </a:p>
        </p:txBody>
      </p:sp>
      <p:sp>
        <p:nvSpPr>
          <p:cNvPr id="4" name="Image placeholder (right-click &gt; Format Shape &gt; Picture fill)"/>
          <p:cNvSpPr/>
          <p:nvPr/>
        </p:nvSpPr>
        <p:spPr>
          <a:xfrm>
            <a:off x="685800" y="1809750"/>
            <a:ext cx="3479800" cy="2551176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Freeform 4"/>
          <p:cNvSpPr/>
          <p:nvPr/>
        </p:nvSpPr>
        <p:spPr>
          <a:xfrm>
            <a:off x="1864441" y="2888897"/>
            <a:ext cx="1122518" cy="449007"/>
          </a:xfrm>
          <a:custGeom>
            <a:avLst/>
            <a:gdLst/>
            <a:ahLst/>
            <a:cxnLst/>
            <a:rect l="l" t="t" r="r" b="b"/>
            <a:pathLst>
              <a:path w="1122518" h="449007">
                <a:moveTo>
                  <a:pt x="0" y="449007"/>
                </a:moveTo>
                <a:lnTo>
                  <a:pt x="420944" y="0"/>
                </a:lnTo>
                <a:lnTo>
                  <a:pt x="673511" y="280630"/>
                </a:lnTo>
                <a:lnTo>
                  <a:pt x="813825" y="140315"/>
                </a:lnTo>
                <a:lnTo>
                  <a:pt x="1122518" y="449007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Oval 5"/>
          <p:cNvSpPr/>
          <p:nvPr/>
        </p:nvSpPr>
        <p:spPr>
          <a:xfrm>
            <a:off x="2622141" y="2664394"/>
            <a:ext cx="213278" cy="21327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781050" y="3422093"/>
            <a:ext cx="32893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Image 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85800" y="4513326"/>
            <a:ext cx="3479800" cy="304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50" b="1" i="0">
                <a:solidFill>
                  <a:schemeClr val="tx1"/>
                </a:solidFill>
                <a:latin typeface="+mj-lt"/>
              </a:rPr>
              <a:t>Wedding stories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85800" y="4856226"/>
            <a:ext cx="3479800" cy="1068324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Candid, documentary style</a:t>
            </a:r>
          </a:p>
        </p:txBody>
      </p:sp>
      <p:sp>
        <p:nvSpPr>
          <p:cNvPr id="10" name="Image placeholder (right-click &gt; Format Shape &gt; Picture fill)"/>
          <p:cNvSpPr/>
          <p:nvPr/>
        </p:nvSpPr>
        <p:spPr>
          <a:xfrm>
            <a:off x="4356100" y="1809750"/>
            <a:ext cx="3479800" cy="2551176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Freeform 10"/>
          <p:cNvSpPr/>
          <p:nvPr/>
        </p:nvSpPr>
        <p:spPr>
          <a:xfrm>
            <a:off x="5534741" y="2888897"/>
            <a:ext cx="1122518" cy="449007"/>
          </a:xfrm>
          <a:custGeom>
            <a:avLst/>
            <a:gdLst/>
            <a:ahLst/>
            <a:cxnLst/>
            <a:rect l="l" t="t" r="r" b="b"/>
            <a:pathLst>
              <a:path w="1122518" h="449007">
                <a:moveTo>
                  <a:pt x="0" y="449007"/>
                </a:moveTo>
                <a:lnTo>
                  <a:pt x="420944" y="0"/>
                </a:lnTo>
                <a:lnTo>
                  <a:pt x="673511" y="280630"/>
                </a:lnTo>
                <a:lnTo>
                  <a:pt x="813825" y="140315"/>
                </a:lnTo>
                <a:lnTo>
                  <a:pt x="1122518" y="449007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Oval 11"/>
          <p:cNvSpPr/>
          <p:nvPr/>
        </p:nvSpPr>
        <p:spPr>
          <a:xfrm>
            <a:off x="6292441" y="2664394"/>
            <a:ext cx="213278" cy="21327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4451350" y="3422093"/>
            <a:ext cx="32893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Image 2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356100" y="4513326"/>
            <a:ext cx="3479800" cy="304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50" b="1" i="0">
                <a:solidFill>
                  <a:schemeClr val="tx1"/>
                </a:solidFill>
                <a:latin typeface="+mj-lt"/>
              </a:rPr>
              <a:t>Brand shoots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356100" y="4856226"/>
            <a:ext cx="3479800" cy="1068324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Products and lifestyle</a:t>
            </a:r>
          </a:p>
        </p:txBody>
      </p:sp>
      <p:sp>
        <p:nvSpPr>
          <p:cNvPr id="16" name="Image placeholder (right-click &gt; Format Shape &gt; Picture fill)"/>
          <p:cNvSpPr/>
          <p:nvPr/>
        </p:nvSpPr>
        <p:spPr>
          <a:xfrm>
            <a:off x="8026400" y="1809750"/>
            <a:ext cx="3479800" cy="2551176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" name="Freeform 16"/>
          <p:cNvSpPr/>
          <p:nvPr/>
        </p:nvSpPr>
        <p:spPr>
          <a:xfrm>
            <a:off x="9205041" y="2888897"/>
            <a:ext cx="1122518" cy="449007"/>
          </a:xfrm>
          <a:custGeom>
            <a:avLst/>
            <a:gdLst/>
            <a:ahLst/>
            <a:cxnLst/>
            <a:rect l="l" t="t" r="r" b="b"/>
            <a:pathLst>
              <a:path w="1122518" h="449007">
                <a:moveTo>
                  <a:pt x="0" y="449007"/>
                </a:moveTo>
                <a:lnTo>
                  <a:pt x="420944" y="0"/>
                </a:lnTo>
                <a:lnTo>
                  <a:pt x="673511" y="280630"/>
                </a:lnTo>
                <a:lnTo>
                  <a:pt x="813825" y="140315"/>
                </a:lnTo>
                <a:lnTo>
                  <a:pt x="1122518" y="449007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" name="Oval 17"/>
          <p:cNvSpPr/>
          <p:nvPr/>
        </p:nvSpPr>
        <p:spPr>
          <a:xfrm>
            <a:off x="9962741" y="2664394"/>
            <a:ext cx="213278" cy="21327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8121650" y="3422093"/>
            <a:ext cx="32893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Image 3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026400" y="4513326"/>
            <a:ext cx="3479800" cy="304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50" b="1" i="0">
                <a:solidFill>
                  <a:schemeClr val="tx1"/>
                </a:solidFill>
                <a:latin typeface="+mj-lt"/>
              </a:rPr>
              <a:t>Travel series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026400" y="4856226"/>
            <a:ext cx="3479800" cy="1068324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Short films from the Himalayas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81050"/>
            <a:ext cx="108204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0" i="0">
                <a:solidFill>
                  <a:schemeClr val="tx1"/>
                </a:solidFill>
                <a:latin typeface="+mj-lt"/>
              </a:rPr>
              <a:t>Selected work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85800" y="552450"/>
            <a:ext cx="108204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1"/>
                </a:solidFill>
                <a:latin typeface="+mn-lt"/>
              </a:rPr>
              <a:t>CASE STUDY</a:t>
            </a:r>
          </a:p>
        </p:txBody>
      </p:sp>
      <p:sp>
        <p:nvSpPr>
          <p:cNvPr id="4" name="Image placeholder (right-click &gt; Format Shape &gt; Picture fill)"/>
          <p:cNvSpPr/>
          <p:nvPr/>
        </p:nvSpPr>
        <p:spPr>
          <a:xfrm>
            <a:off x="685800" y="1809750"/>
            <a:ext cx="4977384" cy="41148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Freeform 4"/>
          <p:cNvSpPr/>
          <p:nvPr/>
        </p:nvSpPr>
        <p:spPr>
          <a:xfrm>
            <a:off x="2564892" y="3653790"/>
            <a:ext cx="1219200" cy="487680"/>
          </a:xfrm>
          <a:custGeom>
            <a:avLst/>
            <a:gdLst/>
            <a:ahLst/>
            <a:cxnLst/>
            <a:rect l="l" t="t" r="r" b="b"/>
            <a:pathLst>
              <a:path w="1219200" h="487680">
                <a:moveTo>
                  <a:pt x="0" y="487680"/>
                </a:moveTo>
                <a:lnTo>
                  <a:pt x="457200" y="0"/>
                </a:lnTo>
                <a:lnTo>
                  <a:pt x="731520" y="304800"/>
                </a:lnTo>
                <a:lnTo>
                  <a:pt x="883920" y="152400"/>
                </a:lnTo>
                <a:lnTo>
                  <a:pt x="1219200" y="4876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Oval 5"/>
          <p:cNvSpPr/>
          <p:nvPr/>
        </p:nvSpPr>
        <p:spPr>
          <a:xfrm>
            <a:off x="3387852" y="3409950"/>
            <a:ext cx="231648" cy="23164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781050" y="4232910"/>
            <a:ext cx="4786884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Project image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082284" y="1847850"/>
            <a:ext cx="5423916" cy="1728216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3200" b="0" i="0">
                <a:solidFill>
                  <a:schemeClr val="tx1"/>
                </a:solidFill>
                <a:latin typeface="+mj-lt"/>
              </a:rPr>
              <a:t>Candid, documentary style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082284" y="3702558"/>
            <a:ext cx="5423916" cy="2221992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40000"/>
              </a:lnSpc>
            </a:pPr>
            <a:r>
              <a:rPr sz="1900" b="0" i="0">
                <a:solidFill>
                  <a:schemeClr val="tx2"/>
                </a:solidFill>
                <a:latin typeface="+mn-lt"/>
              </a:rPr>
              <a:t>Challenge, approach and outcome — summarise the brief, show the key decisions and end with the result. Replace the image with your strongest visual.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81050"/>
            <a:ext cx="108204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0" i="0">
                <a:solidFill>
                  <a:schemeClr val="tx1"/>
                </a:solidFill>
                <a:latin typeface="+mj-lt"/>
              </a:rPr>
              <a:t>Wedding stories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85800" y="552450"/>
            <a:ext cx="108204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1"/>
                </a:solidFill>
                <a:latin typeface="+mn-lt"/>
              </a:rPr>
              <a:t>CASE STUDY</a:t>
            </a:r>
          </a:p>
        </p:txBody>
      </p:sp>
      <p:sp>
        <p:nvSpPr>
          <p:cNvPr id="4" name="Image placeholder (right-click &gt; Format Shape &gt; Picture fill)"/>
          <p:cNvSpPr/>
          <p:nvPr/>
        </p:nvSpPr>
        <p:spPr>
          <a:xfrm>
            <a:off x="6528816" y="1809750"/>
            <a:ext cx="4977384" cy="41148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Freeform 4"/>
          <p:cNvSpPr/>
          <p:nvPr/>
        </p:nvSpPr>
        <p:spPr>
          <a:xfrm>
            <a:off x="8407908" y="3653790"/>
            <a:ext cx="1219200" cy="487680"/>
          </a:xfrm>
          <a:custGeom>
            <a:avLst/>
            <a:gdLst/>
            <a:ahLst/>
            <a:cxnLst/>
            <a:rect l="l" t="t" r="r" b="b"/>
            <a:pathLst>
              <a:path w="1219200" h="487680">
                <a:moveTo>
                  <a:pt x="0" y="487680"/>
                </a:moveTo>
                <a:lnTo>
                  <a:pt x="457200" y="0"/>
                </a:lnTo>
                <a:lnTo>
                  <a:pt x="731520" y="304800"/>
                </a:lnTo>
                <a:lnTo>
                  <a:pt x="883920" y="152400"/>
                </a:lnTo>
                <a:lnTo>
                  <a:pt x="1219200" y="4876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Oval 5"/>
          <p:cNvSpPr/>
          <p:nvPr/>
        </p:nvSpPr>
        <p:spPr>
          <a:xfrm>
            <a:off x="9230868" y="3409950"/>
            <a:ext cx="231648" cy="23164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624066" y="4232910"/>
            <a:ext cx="4786884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Project image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85800" y="1847850"/>
            <a:ext cx="5423916" cy="1728216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3200" b="0" i="0">
                <a:solidFill>
                  <a:schemeClr val="tx1"/>
                </a:solidFill>
                <a:latin typeface="+mj-lt"/>
              </a:rPr>
              <a:t>Products and lifestyle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85800" y="3702558"/>
            <a:ext cx="5423916" cy="2221992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40000"/>
              </a:lnSpc>
            </a:pPr>
            <a:r>
              <a:rPr sz="1900" b="0" i="0">
                <a:solidFill>
                  <a:schemeClr val="tx2"/>
                </a:solidFill>
                <a:latin typeface="+mn-lt"/>
              </a:rPr>
              <a:t>Show the before and after, the constraints you worked within and what the client said about the result.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81050"/>
            <a:ext cx="108204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0" i="0">
                <a:solidFill>
                  <a:schemeClr val="tx1"/>
                </a:solidFill>
                <a:latin typeface="+mj-lt"/>
              </a:rPr>
              <a:t>Brand shoots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Rectangle 3"/>
          <p:cNvSpPr/>
          <p:nvPr/>
        </p:nvSpPr>
        <p:spPr>
          <a:xfrm>
            <a:off x="0" y="0"/>
            <a:ext cx="4632960" cy="68580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0" y="0"/>
            <a:ext cx="4632960" cy="6858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7000" b="1" i="0">
                <a:solidFill>
                  <a:schemeClr val="bg1"/>
                </a:solidFill>
                <a:latin typeface="+mj-lt"/>
              </a:rPr>
              <a:t>03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99710" y="2095500"/>
            <a:ext cx="6225540" cy="19050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5600" b="0" i="0">
                <a:solidFill>
                  <a:schemeClr val="tx1"/>
                </a:solidFill>
                <a:latin typeface="+mj-lt"/>
              </a:rPr>
              <a:t>Process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85800" y="552450"/>
            <a:ext cx="108204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1"/>
                </a:solidFill>
                <a:latin typeface="+mn-lt"/>
              </a:rPr>
              <a:t>PROCESS</a:t>
            </a:r>
          </a:p>
        </p:txBody>
      </p:sp>
      <p:sp>
        <p:nvSpPr>
          <p:cNvPr id="4" name="Rectangle 3"/>
          <p:cNvSpPr/>
          <p:nvPr/>
        </p:nvSpPr>
        <p:spPr>
          <a:xfrm>
            <a:off x="685800" y="2045494"/>
            <a:ext cx="533400" cy="5334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85800" y="2045494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2240" b="1" i="0">
                <a:solidFill>
                  <a:schemeClr val="bg1"/>
                </a:solidFill>
                <a:latin typeface="+mj-lt"/>
              </a:rPr>
              <a:t>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447800" y="1809750"/>
            <a:ext cx="3246120" cy="10048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400" b="1" i="0">
                <a:solidFill>
                  <a:schemeClr val="tx1"/>
                </a:solidFill>
                <a:latin typeface="+mj-lt"/>
              </a:rPr>
              <a:t>Discover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910328" y="1809750"/>
            <a:ext cx="6613398" cy="10048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Brief, research and goals</a:t>
            </a:r>
          </a:p>
        </p:txBody>
      </p:sp>
      <p:cxnSp>
        <p:nvCxnSpPr>
          <p:cNvPr id="8" name="Connector 7"/>
          <p:cNvCxnSpPr/>
          <p:nvPr/>
        </p:nvCxnSpPr>
        <p:spPr>
          <a:xfrm>
            <a:off x="1409700" y="2814638"/>
            <a:ext cx="100965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9" name="Rectangle 8"/>
          <p:cNvSpPr/>
          <p:nvPr/>
        </p:nvSpPr>
        <p:spPr>
          <a:xfrm>
            <a:off x="685800" y="3050381"/>
            <a:ext cx="533400" cy="5334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685800" y="3050381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2240" b="1" i="0">
                <a:solidFill>
                  <a:schemeClr val="bg1"/>
                </a:solidFill>
                <a:latin typeface="+mj-lt"/>
              </a:rPr>
              <a:t>2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447800" y="2814638"/>
            <a:ext cx="3246120" cy="10048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400" b="1" i="0">
                <a:solidFill>
                  <a:schemeClr val="tx1"/>
                </a:solidFill>
                <a:latin typeface="+mj-lt"/>
              </a:rPr>
              <a:t>Define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910328" y="2814638"/>
            <a:ext cx="6613398" cy="10048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Direction and moodboards</a:t>
            </a:r>
          </a:p>
        </p:txBody>
      </p:sp>
      <p:cxnSp>
        <p:nvCxnSpPr>
          <p:cNvPr id="13" name="Connector 12"/>
          <p:cNvCxnSpPr/>
          <p:nvPr/>
        </p:nvCxnSpPr>
        <p:spPr>
          <a:xfrm>
            <a:off x="1409700" y="3819525"/>
            <a:ext cx="100965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14" name="Rectangle 13"/>
          <p:cNvSpPr/>
          <p:nvPr/>
        </p:nvSpPr>
        <p:spPr>
          <a:xfrm>
            <a:off x="685800" y="4055269"/>
            <a:ext cx="533400" cy="5334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685800" y="4055269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2240" b="1" i="0">
                <a:solidFill>
                  <a:schemeClr val="bg1"/>
                </a:solidFill>
                <a:latin typeface="+mj-lt"/>
              </a:rPr>
              <a:t>3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447800" y="3819525"/>
            <a:ext cx="3246120" cy="10048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400" b="1" i="0">
                <a:solidFill>
                  <a:schemeClr val="tx1"/>
                </a:solidFill>
                <a:latin typeface="+mj-lt"/>
              </a:rPr>
              <a:t>Design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910328" y="3819525"/>
            <a:ext cx="6613398" cy="10048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Concepts and refinement</a:t>
            </a:r>
          </a:p>
        </p:txBody>
      </p:sp>
      <p:cxnSp>
        <p:nvCxnSpPr>
          <p:cNvPr id="18" name="Connector 17"/>
          <p:cNvCxnSpPr/>
          <p:nvPr/>
        </p:nvCxnSpPr>
        <p:spPr>
          <a:xfrm>
            <a:off x="1409700" y="4824412"/>
            <a:ext cx="100965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19" name="Rectangle 18"/>
          <p:cNvSpPr/>
          <p:nvPr/>
        </p:nvSpPr>
        <p:spPr>
          <a:xfrm>
            <a:off x="685800" y="5060156"/>
            <a:ext cx="533400" cy="5334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685800" y="5060156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2240" b="1" i="0">
                <a:solidFill>
                  <a:schemeClr val="bg1"/>
                </a:solidFill>
                <a:latin typeface="+mj-lt"/>
              </a:rPr>
              <a:t>4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1447800" y="4824412"/>
            <a:ext cx="3246120" cy="10048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400" b="1" i="0">
                <a:solidFill>
                  <a:schemeClr val="tx1"/>
                </a:solidFill>
                <a:latin typeface="+mj-lt"/>
              </a:rPr>
              <a:t>Deliver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4910328" y="4824412"/>
            <a:ext cx="6613398" cy="10048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Final files and handover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81050"/>
            <a:ext cx="108204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0" i="0">
                <a:solidFill>
                  <a:schemeClr val="tx1"/>
                </a:solidFill>
                <a:latin typeface="+mj-lt"/>
              </a:rPr>
              <a:t>How I work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85800" y="552450"/>
            <a:ext cx="108204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1"/>
                </a:solidFill>
                <a:latin typeface="+mn-lt"/>
              </a:rPr>
              <a:t>WHAT I OFFER</a:t>
            </a:r>
          </a:p>
        </p:txBody>
      </p:sp>
      <p:sp>
        <p:nvSpPr>
          <p:cNvPr id="4" name="Rectangle 3"/>
          <p:cNvSpPr/>
          <p:nvPr/>
        </p:nvSpPr>
        <p:spPr>
          <a:xfrm>
            <a:off x="685800" y="1916430"/>
            <a:ext cx="3429000" cy="3810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952500" y="2183130"/>
            <a:ext cx="85344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422" b="1" i="0">
                <a:solidFill>
                  <a:schemeClr val="accent1"/>
                </a:solidFill>
                <a:latin typeface="+mj-lt"/>
              </a:rPr>
              <a:t>01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52500" y="3002280"/>
            <a:ext cx="28956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Photography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52500" y="3764280"/>
            <a:ext cx="28956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Weddings, events and brands.</a:t>
            </a:r>
          </a:p>
        </p:txBody>
      </p:sp>
      <p:sp>
        <p:nvSpPr>
          <p:cNvPr id="8" name="Rectangle 7"/>
          <p:cNvSpPr/>
          <p:nvPr/>
        </p:nvSpPr>
        <p:spPr>
          <a:xfrm>
            <a:off x="4381500" y="1916430"/>
            <a:ext cx="3429000" cy="3810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4648200" y="2183130"/>
            <a:ext cx="85344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422" b="1" i="0">
                <a:solidFill>
                  <a:schemeClr val="accent1"/>
                </a:solidFill>
                <a:latin typeface="+mj-lt"/>
              </a:rPr>
              <a:t>02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648200" y="3002280"/>
            <a:ext cx="28956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Films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648200" y="3764280"/>
            <a:ext cx="28956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Short films and reels.</a:t>
            </a:r>
          </a:p>
        </p:txBody>
      </p:sp>
      <p:sp>
        <p:nvSpPr>
          <p:cNvPr id="12" name="Rectangle 11"/>
          <p:cNvSpPr/>
          <p:nvPr/>
        </p:nvSpPr>
        <p:spPr>
          <a:xfrm>
            <a:off x="8077200" y="1916430"/>
            <a:ext cx="3429000" cy="3810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8343900" y="2183130"/>
            <a:ext cx="85344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422" b="1" i="0">
                <a:solidFill>
                  <a:schemeClr val="accent1"/>
                </a:solidFill>
                <a:latin typeface="+mj-lt"/>
              </a:rPr>
              <a:t>03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343900" y="3002280"/>
            <a:ext cx="28956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Editing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343900" y="3764280"/>
            <a:ext cx="28956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Colour grading and retouching.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81050"/>
            <a:ext cx="108204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0" i="0">
                <a:solidFill>
                  <a:schemeClr val="tx1"/>
                </a:solidFill>
                <a:latin typeface="+mj-lt"/>
              </a:rPr>
              <a:t>Services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685800" y="1066800"/>
            <a:ext cx="76200" cy="30480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1162050" y="1066800"/>
            <a:ext cx="8534400" cy="314325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4400" b="0" i="0">
                <a:solidFill>
                  <a:schemeClr val="tx1"/>
                </a:solidFill>
                <a:latin typeface="+mj-lt"/>
              </a:rPr>
              <a:t>Thoughtful, quick and a pleasure to work with. The final result exceeded our brief.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62050" y="4495800"/>
            <a:ext cx="7315200" cy="285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700" b="1" i="0">
                <a:solidFill>
                  <a:schemeClr val="tx2"/>
                </a:solidFill>
                <a:latin typeface="+mn-lt"/>
              </a:rPr>
              <a:t>— Client name, Company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Rectangle 3"/>
          <p:cNvSpPr/>
          <p:nvPr/>
        </p:nvSpPr>
        <p:spPr>
          <a:xfrm>
            <a:off x="0" y="0"/>
            <a:ext cx="4632960" cy="68580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0" y="0"/>
            <a:ext cx="4632960" cy="6858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7000" b="1" i="0">
                <a:solidFill>
                  <a:schemeClr val="bg1"/>
                </a:solidFill>
                <a:latin typeface="+mj-lt"/>
              </a:rPr>
              <a:t>04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99710" y="2095500"/>
            <a:ext cx="6225540" cy="19050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5600" b="0" i="0">
                <a:solidFill>
                  <a:schemeClr val="tx1"/>
                </a:solidFill>
                <a:latin typeface="+mj-lt"/>
              </a:rPr>
              <a:t>Contact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TextBox 3"/>
          <p:cNvSpPr txBox="1"/>
          <p:nvPr/>
        </p:nvSpPr>
        <p:spPr>
          <a:xfrm>
            <a:off x="685800" y="552450"/>
            <a:ext cx="108204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1"/>
                </a:solidFill>
                <a:latin typeface="+mn-lt"/>
              </a:rPr>
              <a:t>TOOLKIT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81050"/>
            <a:ext cx="108204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0" i="0">
                <a:solidFill>
                  <a:schemeClr val="tx1"/>
                </a:solidFill>
                <a:latin typeface="+mj-lt"/>
              </a:rPr>
              <a:t>Tools and skills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866900"/>
            <a:ext cx="8656320" cy="4057650"/>
          </a:xfrm>
        </p:spPr>
        <p:txBody>
          <a:bodyPr wrap="square" lIns="0" rIns="0" tIns="0" bIns="0">
            <a:normAutofit/>
          </a:bodyPr>
          <a:lstStyle/>
          <a:p>
            <a:pPr marL="480059" indent="-480059">
              <a:lnSpc>
                <a:spcPct val="120000"/>
              </a:lnSpc>
              <a:spcAft>
                <a:spcPts val="1485"/>
              </a:spcAft>
              <a:buClr>
                <a:schemeClr val="accent1"/>
              </a:buClr>
              <a:buFont typeface="Arial"/>
              <a:buChar char="•"/>
            </a:pPr>
            <a:r>
              <a:rPr sz="2700" b="0" i="0">
                <a:solidFill>
                  <a:schemeClr val="tx1"/>
                </a:solidFill>
                <a:latin typeface="+mn-lt"/>
              </a:rPr>
              <a:t>Full-frame and drone</a:t>
            </a:r>
          </a:p>
          <a:p>
            <a:pPr marL="480059" indent="-480059">
              <a:lnSpc>
                <a:spcPct val="120000"/>
              </a:lnSpc>
              <a:spcAft>
                <a:spcPts val="1485"/>
              </a:spcAft>
              <a:buClr>
                <a:schemeClr val="accent1"/>
              </a:buClr>
              <a:buFont typeface="Arial"/>
              <a:buChar char="•"/>
            </a:pPr>
            <a:r>
              <a:rPr sz="2700" b="0" i="0">
                <a:solidFill>
                  <a:schemeClr val="tx1"/>
                </a:solidFill>
                <a:latin typeface="+mn-lt"/>
              </a:rPr>
              <a:t>Lightroom and Premiere Pro</a:t>
            </a:r>
          </a:p>
          <a:p>
            <a:pPr marL="480059" indent="-480059">
              <a:lnSpc>
                <a:spcPct val="120000"/>
              </a:lnSpc>
              <a:spcAft>
                <a:spcPts val="1485"/>
              </a:spcAft>
              <a:buClr>
                <a:schemeClr val="accent1"/>
              </a:buClr>
              <a:buFont typeface="Arial"/>
              <a:buChar char="•"/>
            </a:pPr>
            <a:r>
              <a:rPr sz="2700" b="0" i="0">
                <a:solidFill>
                  <a:schemeClr val="tx1"/>
                </a:solidFill>
                <a:latin typeface="+mn-lt"/>
              </a:rPr>
              <a:t>DaVinci Resolve colour</a:t>
            </a:r>
          </a:p>
          <a:p>
            <a:pPr marL="480059" indent="-480059">
              <a:lnSpc>
                <a:spcPct val="120000"/>
              </a:lnSpc>
              <a:spcAft>
                <a:spcPts val="1485"/>
              </a:spcAft>
              <a:buClr>
                <a:schemeClr val="accent1"/>
              </a:buClr>
              <a:buFont typeface="Arial"/>
              <a:buChar char="•"/>
            </a:pPr>
            <a:r>
              <a:rPr sz="2700" b="0" i="0">
                <a:solidFill>
                  <a:schemeClr val="tx1"/>
                </a:solidFill>
                <a:latin typeface="+mn-lt"/>
              </a:rPr>
              <a:t>Lighting for small sets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Rectangle 3"/>
          <p:cNvSpPr/>
          <p:nvPr/>
        </p:nvSpPr>
        <p:spPr>
          <a:xfrm>
            <a:off x="6705600" y="0"/>
            <a:ext cx="5486400" cy="6858000"/>
          </a:xfrm>
          <a:prstGeom prst="rect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Oval 4"/>
          <p:cNvSpPr/>
          <p:nvPr/>
        </p:nvSpPr>
        <p:spPr>
          <a:xfrm>
            <a:off x="7490155" y="2276856"/>
            <a:ext cx="2304288" cy="2304288"/>
          </a:xfrm>
          <a:prstGeom prst="ellipse">
            <a:avLst/>
          </a:prstGeom>
          <a:noFill/>
          <a:ln w="76200">
            <a:solidFill>
              <a:schemeClr val="accent1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Oval 5"/>
          <p:cNvSpPr/>
          <p:nvPr/>
        </p:nvSpPr>
        <p:spPr>
          <a:xfrm>
            <a:off x="9103157" y="2276856"/>
            <a:ext cx="2304288" cy="2304288"/>
          </a:xfrm>
          <a:prstGeom prst="ellipse">
            <a:avLst/>
          </a:prstGeom>
          <a:noFill/>
          <a:ln w="76200">
            <a:solidFill>
              <a:schemeClr val="accent2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Oval 6"/>
          <p:cNvSpPr/>
          <p:nvPr/>
        </p:nvSpPr>
        <p:spPr>
          <a:xfrm rot="5400000">
            <a:off x="11786616" y="3257550"/>
            <a:ext cx="152400" cy="342900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Oval 7"/>
          <p:cNvSpPr/>
          <p:nvPr/>
        </p:nvSpPr>
        <p:spPr>
          <a:xfrm rot="7560000">
            <a:off x="11325580" y="4676473"/>
            <a:ext cx="152400" cy="34290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 rot="9720000">
            <a:off x="10118572" y="5553416"/>
            <a:ext cx="152400" cy="342900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Oval 9"/>
          <p:cNvSpPr/>
          <p:nvPr/>
        </p:nvSpPr>
        <p:spPr>
          <a:xfrm rot="11880000">
            <a:off x="8626628" y="5553416"/>
            <a:ext cx="152400" cy="34290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Oval 10"/>
          <p:cNvSpPr/>
          <p:nvPr/>
        </p:nvSpPr>
        <p:spPr>
          <a:xfrm rot="14040000">
            <a:off x="7419620" y="4676473"/>
            <a:ext cx="152400" cy="342900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Oval 11"/>
          <p:cNvSpPr/>
          <p:nvPr/>
        </p:nvSpPr>
        <p:spPr>
          <a:xfrm rot="16200000">
            <a:off x="6958584" y="3257550"/>
            <a:ext cx="152400" cy="34290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Oval 12"/>
          <p:cNvSpPr/>
          <p:nvPr/>
        </p:nvSpPr>
        <p:spPr>
          <a:xfrm rot="18360000">
            <a:off x="7419620" y="1838627"/>
            <a:ext cx="152400" cy="342900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Oval 13"/>
          <p:cNvSpPr/>
          <p:nvPr/>
        </p:nvSpPr>
        <p:spPr>
          <a:xfrm rot="20520000">
            <a:off x="8626628" y="961684"/>
            <a:ext cx="152400" cy="34290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Oval 14"/>
          <p:cNvSpPr/>
          <p:nvPr/>
        </p:nvSpPr>
        <p:spPr>
          <a:xfrm rot="1080000">
            <a:off x="10118572" y="961684"/>
            <a:ext cx="152400" cy="342900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" name="Oval 15"/>
          <p:cNvSpPr/>
          <p:nvPr/>
        </p:nvSpPr>
        <p:spPr>
          <a:xfrm rot="3240000">
            <a:off x="11325580" y="1838627"/>
            <a:ext cx="152400" cy="34290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85800" y="5124450"/>
            <a:ext cx="5410200" cy="2476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400" b="0" i="0">
                <a:solidFill>
                  <a:schemeClr val="tx1"/>
                </a:solidFill>
                <a:latin typeface="+mn-lt"/>
              </a:rPr>
              <a:t>hello@yourname.in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85800" y="5410200"/>
            <a:ext cx="5410200" cy="2476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400" b="0" i="0">
                <a:solidFill>
                  <a:schemeClr val="tx1"/>
                </a:solidFill>
                <a:latin typeface="+mn-lt"/>
              </a:rPr>
              <a:t>+91 90000 00000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85800" y="5695950"/>
            <a:ext cx="5410200" cy="2476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400" b="0" i="0">
                <a:solidFill>
                  <a:schemeClr val="tx1"/>
                </a:solidFill>
                <a:latin typeface="+mn-lt"/>
              </a:rPr>
              <a:t>yourname.in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714500"/>
            <a:ext cx="5334000" cy="20955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6000" b="0" i="0">
                <a:solidFill>
                  <a:schemeClr val="tx1"/>
                </a:solidFill>
                <a:latin typeface="+mj-lt"/>
              </a:rPr>
              <a:t>Let's work together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3905250"/>
            <a:ext cx="5334000" cy="762000"/>
          </a:xfrm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Available for freelance projects from next month.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Morphiq portfolio-301">
  <a:themeElements>
    <a:clrScheme name="Morphiq portfolio-301">
      <a:dk1>
        <a:srgbClr val="161636"/>
      </a:dk1>
      <a:lt1>
        <a:srgbClr val="F6F6FB"/>
      </a:lt1>
      <a:dk2>
        <a:srgbClr val="56567A"/>
      </a:dk2>
      <a:lt2>
        <a:srgbClr val="E6E6F5"/>
      </a:lt2>
      <a:accent1>
        <a:srgbClr val="3D3DB4"/>
      </a:accent1>
      <a:accent2>
        <a:srgbClr val="E85D75"/>
      </a:accent2>
      <a:accent3>
        <a:srgbClr val="F6AE2D"/>
      </a:accent3>
      <a:accent4>
        <a:srgbClr val="27A69A"/>
      </a:accent4>
      <a:accent5>
        <a:srgbClr val="D5D5EE"/>
      </a:accent5>
      <a:accent6>
        <a:srgbClr val="D2D2DB"/>
      </a:accent6>
      <a:hlink>
        <a:srgbClr val="3D3DB4"/>
      </a:hlink>
      <a:folHlink>
        <a:srgbClr val="E85D75"/>
      </a:folHlink>
    </a:clrScheme>
    <a:fontScheme name="Morphiq portfolio-301">
      <a:majorFont>
        <a:latin typeface="Instrument Serif"/>
        <a:ea typeface=""/>
        <a:cs typeface=""/>
      </a:majorFont>
      <a:minorFont>
        <a:latin typeface="Manrope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Kunal Shah</dc:title>
  <dc:subject/>
  <dc:creator>Morphiq</dc:creator>
  <cp:keywords/>
  <dc:description>Editable Morphiq template. Theme colours and fonts: Design &gt; Variants. Charts: right-click &gt; Edit Data.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