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Digital ads</c:v>
                </c:pt>
                <c:pt idx="1">
                  <c:v>Creators</c:v>
                </c:pt>
                <c:pt idx="2">
                  <c:v>Launch event</c:v>
                </c:pt>
                <c:pt idx="3">
                  <c:v>PR &amp; content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25</c:v>
                </c:pt>
                <c:pt idx="2">
                  <c:v>20</c:v>
                </c:pt>
                <c:pt idx="3">
                  <c:v>15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FRESHBREW COLD COFFEE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FRESHBREW COLD COFFEE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FRESHBREW COLD COFFEE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FRESHBREW COLD COFFEE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033260" y="-81991"/>
            <a:ext cx="2179877" cy="2179877"/>
          </a:xfrm>
          <a:prstGeom prst="ellipse">
            <a:avLst/>
          </a:prstGeom>
          <a:solidFill>
            <a:schemeClr val="accent1">
              <a:alpha val="80819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316958" y="670371"/>
            <a:ext cx="2310832" cy="2310832"/>
          </a:xfrm>
          <a:prstGeom prst="ellipse">
            <a:avLst/>
          </a:prstGeom>
          <a:solidFill>
            <a:schemeClr val="accent2">
              <a:alpha val="65895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5609619" y="102947"/>
            <a:ext cx="3321141" cy="3321141"/>
          </a:xfrm>
          <a:prstGeom prst="ellipse">
            <a:avLst/>
          </a:prstGeom>
          <a:solidFill>
            <a:schemeClr val="accent3">
              <a:alpha val="80898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133337" y="2199523"/>
            <a:ext cx="3210407" cy="3210407"/>
          </a:xfrm>
          <a:prstGeom prst="ellipse">
            <a:avLst/>
          </a:prstGeom>
          <a:solidFill>
            <a:schemeClr val="accent4">
              <a:alpha val="61314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998390" y="1101675"/>
            <a:ext cx="3531739" cy="3531739"/>
          </a:xfrm>
          <a:prstGeom prst="ellipse">
            <a:avLst/>
          </a:prstGeom>
          <a:solidFill>
            <a:schemeClr val="accent1">
              <a:alpha val="7475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33400" y="5715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33400" y="781050"/>
            <a:ext cx="50749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PRODUCT LAUNCH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58483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LAUNCH DATE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6038850"/>
            <a:ext cx="16383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10 April 2026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24100" y="58483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TEAM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24100" y="6038850"/>
            <a:ext cx="16383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Product &amp; Marketing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14800" y="58483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STATUS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14800" y="6038850"/>
            <a:ext cx="16383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Go-to-market plan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143000"/>
            <a:ext cx="52768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050" b="1" i="0" spc="50">
                <a:solidFill>
                  <a:schemeClr val="tx1"/>
                </a:solidFill>
                <a:latin typeface="+mj-lt"/>
              </a:rPr>
              <a:t>FRESHBREW COLD COFFEE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191000"/>
            <a:ext cx="48310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Ready-to-drink cold coffee made with real Indian beans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657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85900" y="1657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Product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485900" y="2409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533400" y="2419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85900" y="2419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Audience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485900" y="3171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533400" y="3181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85900" y="3181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Launch plan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485900" y="3933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533400" y="3943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85900" y="3943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Success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485900" y="4695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66532" y="1657350"/>
            <a:ext cx="3592068" cy="2933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52966" y="29108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5926" y="26670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61782" y="3489960"/>
            <a:ext cx="340156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" y="5334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104900"/>
            <a:ext cx="9410700" cy="3886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Café-quality coffee, straight from the fridge.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54673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56578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The promise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PRODUCT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5117592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48259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0555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Product hero shot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0092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Ready-to-drink cold coffee made with real Indian beans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0092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FreshBrew is a cold-brewed coffee in a recyclable bottle, with less sugar and beans sourced from estates in the Western Ghats.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MEET FRESHBREW COLD COFFEE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PRODUCT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80110" y="221742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Real cold brew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Slow-steeped for 18 hours.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677410" y="221742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Less sugar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Half the sugar of typical drinks.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74710" y="221742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Recyclable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Glass bottle with a deposit scheme.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KEY FEATURES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AUDIENCE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1435100" y="16573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9685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342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5303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Ayesha, 24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OFFICE GOER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Needs a quick afternoon pick-me-up.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5143500" y="16573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6769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426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387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180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Karan, 19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180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STUDENT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942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Wants café taste at a lower price.</a:t>
            </a:r>
          </a:p>
        </p:txBody>
      </p:sp>
      <p:sp>
        <p:nvSpPr>
          <p:cNvPr id="18" name="Image placeholder (right-click &gt; Format Shape &gt; Picture fill)"/>
          <p:cNvSpPr/>
          <p:nvPr/>
        </p:nvSpPr>
        <p:spPr>
          <a:xfrm>
            <a:off x="8851900" y="16573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3853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9510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9471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264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Mehul, 33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264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FITNESS FAN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026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Looks for low sugar options.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WHO IT IS FOR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POSITIONING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657350"/>
            <a:ext cx="53911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Typical alternatives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Complicated set-up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Generic features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Hidden costs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657350"/>
            <a:ext cx="5391150" cy="609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FreshBrew Cold Coffee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Ready in minutes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Built for this audience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Simple, honest pricing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WHY IT WINS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LAUNCH PLAN</a:t>
            </a:r>
          </a:p>
        </p:txBody>
      </p:sp>
      <p:sp>
        <p:nvSpPr>
          <p:cNvPr id="4" name="Pentagon 3"/>
          <p:cNvSpPr/>
          <p:nvPr/>
        </p:nvSpPr>
        <p:spPr>
          <a:xfrm>
            <a:off x="533400" y="1847850"/>
            <a:ext cx="28384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429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T–6 wks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Seed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Beta users and early reviews</a:t>
            </a:r>
          </a:p>
        </p:txBody>
      </p:sp>
      <p:sp>
        <p:nvSpPr>
          <p:cNvPr id="8" name="Chevron 7"/>
          <p:cNvSpPr/>
          <p:nvPr/>
        </p:nvSpPr>
        <p:spPr>
          <a:xfrm>
            <a:off x="3314700" y="1847850"/>
            <a:ext cx="28384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385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T–2 wks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909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Tease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909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Countdown content and waitlist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1847850"/>
            <a:ext cx="28384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Launch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Go live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Event, press and creators</a:t>
            </a:r>
          </a:p>
        </p:txBody>
      </p:sp>
      <p:sp>
        <p:nvSpPr>
          <p:cNvPr id="16" name="Chevron 15"/>
          <p:cNvSpPr/>
          <p:nvPr/>
        </p:nvSpPr>
        <p:spPr>
          <a:xfrm>
            <a:off x="8877300" y="1847850"/>
            <a:ext cx="28384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2011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T+4 wks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535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Sustain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535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Offers, reviews and referrals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LAUNCH TIMELINE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LAUNCH PLAN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5117592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18504" y="18478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04254" y="17526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40%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7254" y="17907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Digital ads</a:t>
            </a:r>
          </a:p>
        </p:txBody>
      </p:sp>
      <p:sp>
        <p:nvSpPr>
          <p:cNvPr id="8" name="Rectangle 7"/>
          <p:cNvSpPr/>
          <p:nvPr/>
        </p:nvSpPr>
        <p:spPr>
          <a:xfrm>
            <a:off x="6318504" y="26670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04254" y="25717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25%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7254" y="26098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Creators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18504" y="34861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04254" y="33909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7254" y="34290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Launch event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18504" y="43053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04254" y="42100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15%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7254" y="42481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 &amp; content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LAUNCH BUDGET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CREATIVE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Hero film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30-second launch video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Social kit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Posts, stories and reels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Retail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Shelf and display materials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CAMPAIGN VISUALS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SUCCESS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657350"/>
            <a:ext cx="3556000" cy="36240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50K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sign-ups in 30 days</a:t>
            </a:r>
          </a:p>
        </p:txBody>
      </p:sp>
      <p:sp>
        <p:nvSpPr>
          <p:cNvPr id="7" name="Rectangle 6"/>
          <p:cNvSpPr/>
          <p:nvPr/>
        </p:nvSpPr>
        <p:spPr>
          <a:xfrm>
            <a:off x="4318000" y="1657350"/>
            <a:ext cx="3556000" cy="36240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847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4.5★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847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average review</a:t>
            </a:r>
          </a:p>
        </p:txBody>
      </p:sp>
      <p:sp>
        <p:nvSpPr>
          <p:cNvPr id="10" name="Rectangle 9"/>
          <p:cNvSpPr/>
          <p:nvPr/>
        </p:nvSpPr>
        <p:spPr>
          <a:xfrm>
            <a:off x="8102600" y="1657350"/>
            <a:ext cx="3556000" cy="36240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693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693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trial-to-paid conversion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5452872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Targets, not results.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WHAT SUCCESS LOOKS LIKE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READINESS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208520" y="1657350"/>
            <a:ext cx="445008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8239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469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03770" y="4232910"/>
            <a:ext cx="42595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RISKS AND MITIGATIONS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23011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Stock-outs: buffer inventory at two warehouses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Support load: extra shifts in launch week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Negative reviews: rapid-response team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Delays: weekly go/no-go checkpoints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52768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Product &amp; Marketing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 spc="50">
                <a:solidFill>
                  <a:schemeClr val="tx1"/>
                </a:solidFill>
                <a:latin typeface="+mj-lt"/>
              </a:rPr>
              <a:t>READY FOR LAUNCH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Questions, ideas, last-minute checks?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launch-289">
  <a:themeElements>
    <a:clrScheme name="Morphiq launch-289">
      <a:dk1>
        <a:srgbClr val="1E1B33"/>
      </a:dk1>
      <a:lt1>
        <a:srgbClr val="F7F5FF"/>
      </a:lt1>
      <a:dk2>
        <a:srgbClr val="5B5675"/>
      </a:dk2>
      <a:lt2>
        <a:srgbClr val="E9E4FF"/>
      </a:lt2>
      <a:accent1>
        <a:srgbClr val="6C4CF1"/>
      </a:accent1>
      <a:accent2>
        <a:srgbClr val="F25C9B"/>
      </a:accent2>
      <a:accent3>
        <a:srgbClr val="16BFA5"/>
      </a:accent3>
      <a:accent4>
        <a:srgbClr val="FFB648"/>
      </a:accent4>
      <a:accent5>
        <a:srgbClr val="DED7FC"/>
      </a:accent5>
      <a:accent6>
        <a:srgbClr val="D4D2DE"/>
      </a:accent6>
      <a:hlink>
        <a:srgbClr val="6C4CF1"/>
      </a:hlink>
      <a:folHlink>
        <a:srgbClr val="F25C9B"/>
      </a:folHlink>
    </a:clrScheme>
    <a:fontScheme name="Morphiq launch-289">
      <a:majorFont>
        <a:latin typeface="Josefin Sans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FreshBrew Cold Coffee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