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Digital ads</c:v>
                </c:pt>
                <c:pt idx="1">
                  <c:v>Creators</c:v>
                </c:pt>
                <c:pt idx="2">
                  <c:v>Launch event</c:v>
                </c:pt>
                <c:pt idx="3">
                  <c:v>PR &amp; content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AURA BUDS PRO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AURA BUDS PRO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AURA BUDS PRO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AURA BUDS PRO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950081" y="2632531"/>
            <a:ext cx="2158249" cy="2158249"/>
          </a:xfrm>
          <a:prstGeom prst="ellipse">
            <a:avLst/>
          </a:prstGeom>
          <a:solidFill>
            <a:schemeClr val="accent1">
              <a:alpha val="82796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662556" y="3549428"/>
            <a:ext cx="2140381" cy="2140381"/>
          </a:xfrm>
          <a:prstGeom prst="ellipse">
            <a:avLst/>
          </a:prstGeom>
          <a:solidFill>
            <a:schemeClr val="accent2">
              <a:alpha val="6236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079069" y="2403598"/>
            <a:ext cx="2087013" cy="2087013"/>
          </a:xfrm>
          <a:prstGeom prst="ellipse">
            <a:avLst/>
          </a:prstGeom>
          <a:solidFill>
            <a:schemeClr val="accent3">
              <a:alpha val="65902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686628" y="3395430"/>
            <a:ext cx="1566517" cy="1566517"/>
          </a:xfrm>
          <a:prstGeom prst="ellipse">
            <a:avLst/>
          </a:prstGeom>
          <a:solidFill>
            <a:schemeClr val="accent4">
              <a:alpha val="77503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426275" y="2234974"/>
            <a:ext cx="1660919" cy="1660919"/>
          </a:xfrm>
          <a:prstGeom prst="ellipse">
            <a:avLst/>
          </a:prstGeom>
          <a:solidFill>
            <a:schemeClr val="accent1">
              <a:alpha val="66142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PRODUCT LAUNCH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LAUNCH DATE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15 August 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90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TEAM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90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Product &amp; Marketing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95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STATUS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95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Go-to-market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600" b="1" i="0">
                <a:solidFill>
                  <a:schemeClr val="tx1"/>
                </a:solidFill>
                <a:latin typeface="+mj-lt"/>
              </a:rPr>
              <a:t>Aura Buds Pro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Wireless earbuds with all-day battery and calls that sound clear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1809750"/>
            <a:ext cx="52959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210300" y="1809750"/>
            <a:ext cx="52959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85800" y="3981450"/>
            <a:ext cx="52959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 plan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210300" y="3981450"/>
            <a:ext cx="52959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Success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Music all day. Calls that sound like you are in the room.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promise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PRODUCT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hero 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Wireless earbuds with all-day battery and calls that sound clear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Aura Buds Pro combine 40-hour battery life with adaptive noise cancellation and a low-latency gaming mode, at a price that beats imported brands.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Meet Aura Buds Pro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PRODUCT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19926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40-hour battery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week of commutes on one charge.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381500" y="19926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Clear calls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Six microphones tuned for noisy streets.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077200" y="19926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Game mode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Low latency for mobile gaming.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features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AUDIENCE</a:t>
            </a:r>
          </a:p>
        </p:txBody>
      </p:sp>
      <p:sp>
        <p:nvSpPr>
          <p:cNvPr id="4" name="Oval 3"/>
          <p:cNvSpPr/>
          <p:nvPr/>
        </p:nvSpPr>
        <p:spPr>
          <a:xfrm>
            <a:off x="14605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Rohan, 21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STUDENT GAMER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low latency and long battery.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7335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Priya, 28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COMMUTER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Takes calls on the metro every day.</a:t>
            </a:r>
          </a:p>
        </p:txBody>
      </p:sp>
      <p:sp>
        <p:nvSpPr>
          <p:cNvPr id="20" name="Oval 19"/>
          <p:cNvSpPr/>
          <p:nvPr/>
        </p:nvSpPr>
        <p:spPr>
          <a:xfrm>
            <a:off x="8674100" y="17335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Dev, 35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RUNNER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Needs a secure fit and sweat resistance.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Who it is for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POSITIONING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1809750"/>
            <a:ext cx="523875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Typical alternatives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Complicated set-up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Generic features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Hidden costs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267450" y="1809750"/>
            <a:ext cx="523875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Aura Buds Pro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Ready in minutes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Built for this audience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Simple, honest pricing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Why it wins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LAUNCH PLAN</a:t>
            </a:r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T–6 wks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Seed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Beta users and early reviews</a:t>
            </a:r>
          </a:p>
        </p:txBody>
      </p:sp>
      <p:sp>
        <p:nvSpPr>
          <p:cNvPr id="8" name="Chevron 7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T–2 wks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Countdown content and waitlist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Launch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Go live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Event, press and creators</a:t>
            </a:r>
          </a:p>
        </p:txBody>
      </p:sp>
      <p:sp>
        <p:nvSpPr>
          <p:cNvPr id="16" name="Chevron 15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T+4 wks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Offers, reviews and referrals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Launch timeline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LAUNCH PLAN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Digital ads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08" y="28194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Creators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408" y="36385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Launch event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2408" y="44577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 &amp; content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Launch budget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CREATIVE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film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30-second launch video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kit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Posts, stories and reels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Shelf and display materials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Campaign visuals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SUCCESS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50K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sign-ups in 30 days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4.5★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review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trial-to-paid conversion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Targets, not results.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success looks like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Product &amp; Marketing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Ready for launch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Questions, ideas, last-minute checks?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launch-291">
  <a:themeElements>
    <a:clrScheme name="Morphiq launch-291">
      <a:dk1>
        <a:srgbClr val="0A1633"/>
      </a:dk1>
      <a:lt1>
        <a:srgbClr val="FFFFFF"/>
      </a:lt1>
      <a:dk2>
        <a:srgbClr val="4C5875"/>
      </a:dk2>
      <a:lt2>
        <a:srgbClr val="EEF2FB"/>
      </a:lt2>
      <a:accent1>
        <a:srgbClr val="1F3FD1"/>
      </a:accent1>
      <a:accent2>
        <a:srgbClr val="FF5A36"/>
      </a:accent2>
      <a:accent3>
        <a:srgbClr val="0A1633"/>
      </a:accent3>
      <a:accent4>
        <a:srgbClr val="7FA7FF"/>
      </a:accent4>
      <a:accent5>
        <a:srgbClr val="D7DCF7"/>
      </a:accent5>
      <a:accent6>
        <a:srgbClr val="D8DADE"/>
      </a:accent6>
      <a:hlink>
        <a:srgbClr val="1F3FD1"/>
      </a:hlink>
      <a:folHlink>
        <a:srgbClr val="FF5A36"/>
      </a:folHlink>
    </a:clrScheme>
    <a:fontScheme name="Morphiq launch-291">
      <a:majorFont>
        <a:latin typeface="Sora"/>
        <a:ea typeface=""/>
        <a:cs typeface=""/>
      </a:majorFont>
      <a:minorFont>
        <a:latin typeface="So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Aura Buds Pro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