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0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Share</c:v>
                </c:pt>
              </c:strCache>
            </c:strRef>
          </c:tx>
          <c:dPt>
            <c:idx val="0"/>
            <c:spPr>
              <a:solidFill>
                <a:schemeClr val="accent1"/>
              </a:solidFill>
              <a:ln w="19050">
                <a:solidFill>
                  <a:schemeClr val="bg1"/>
                </a:solidFill>
              </a:ln>
            </c:spPr>
          </c:dPt>
          <c:dPt>
            <c:idx val="1"/>
            <c:spPr>
              <a:solidFill>
                <a:schemeClr val="accent2"/>
              </a:solidFill>
              <a:ln w="19050">
                <a:solidFill>
                  <a:schemeClr val="bg1"/>
                </a:solidFill>
              </a:ln>
            </c:spPr>
          </c:dPt>
          <c:dPt>
            <c:idx val="2"/>
            <c:spPr>
              <a:solidFill>
                <a:schemeClr val="accent3"/>
              </a:solidFill>
              <a:ln w="19050">
                <a:solidFill>
                  <a:schemeClr val="bg1"/>
                </a:solidFill>
              </a:ln>
            </c:spPr>
          </c:dPt>
          <c:dPt>
            <c:idx val="3"/>
            <c:spPr>
              <a:solidFill>
                <a:schemeClr val="accent4"/>
              </a:solidFill>
              <a:ln w="19050">
                <a:solidFill>
                  <a:schemeClr val="bg1"/>
                </a:solidFill>
              </a:ln>
            </c:spPr>
          </c:dPt>
          <c:cat>
            <c:strRef>
              <c:f>Sheet1!$A$2:$A$5</c:f>
              <c:strCache>
                <c:ptCount val="4"/>
                <c:pt idx="0">
                  <c:v>Digital ads</c:v>
                </c:pt>
                <c:pt idx="1">
                  <c:v>Creators</c:v>
                </c:pt>
                <c:pt idx="2">
                  <c:v>Launch event</c:v>
                </c:pt>
                <c:pt idx="3">
                  <c:v>PR &amp; content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40</c:v>
                </c:pt>
                <c:pt idx="1">
                  <c:v>25</c:v>
                </c:pt>
                <c:pt idx="2">
                  <c:v>20</c:v>
                </c:pt>
                <c:pt idx="3">
                  <c:v>15</c:v>
                </c:pt>
              </c:numCache>
            </c:numRef>
          </c:val>
        </c:ser>
        <c:dLbls>
          <c:numFmt formatCode="0&quot;%&quot;" sourceLinked="0"/>
          <c:txPr>
            <a:bodyPr/>
            <a:lstStyle/>
            <a:p>
              <a:pPr>
                <a:defRPr sz="1100" b="1">
                  <a:solidFill>
                    <a:schemeClr val="tx1"/>
                  </a:solidFill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60"/>
      </c:doughnutChart>
      <c:spPr>
        <a:noFill/>
        <a:ln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+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Freeform 1"/>
          <p:cNvSpPr/>
          <p:nvPr/>
        </p:nvSpPr>
        <p:spPr>
          <a:xfrm>
            <a:off x="10191750" y="4857750"/>
            <a:ext cx="2000250" cy="2000250"/>
          </a:xfrm>
          <a:custGeom>
            <a:avLst/>
            <a:gdLst/>
            <a:ahLst/>
            <a:cxnLst/>
            <a:rect l="l" t="t" r="r" b="b"/>
            <a:pathLst>
              <a:path w="2000250" h="2000250">
                <a:moveTo>
                  <a:pt x="0" y="2000250"/>
                </a:moveTo>
                <a:lnTo>
                  <a:pt x="2000250" y="0"/>
                </a:lnTo>
                <a:lnTo>
                  <a:pt x="2000250" y="200025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Freeform 2"/>
          <p:cNvSpPr/>
          <p:nvPr/>
        </p:nvSpPr>
        <p:spPr>
          <a:xfrm>
            <a:off x="10763250" y="5429250"/>
            <a:ext cx="1428750" cy="1428750"/>
          </a:xfrm>
          <a:custGeom>
            <a:avLst/>
            <a:gdLst/>
            <a:ahLst/>
            <a:cxnLst/>
            <a:rect l="l" t="t" r="r" b="b"/>
            <a:pathLst>
              <a:path w="1428750" h="1428750">
                <a:moveTo>
                  <a:pt x="0" y="1428750"/>
                </a:moveTo>
                <a:lnTo>
                  <a:pt x="1428750" y="0"/>
                </a:lnTo>
                <a:lnTo>
                  <a:pt x="1428750" y="285750"/>
                </a:lnTo>
                <a:lnTo>
                  <a:pt x="285750" y="1428750"/>
                </a:lnTo>
                <a:close/>
              </a:path>
            </a:pathLst>
          </a:custGeom>
          <a:solidFill>
            <a:schemeClr val="accent2">
              <a:alpha val="1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Slide number"/>
          <p:cNvSpPr txBox="1"/>
          <p:nvPr/>
        </p:nvSpPr>
        <p:spPr>
          <a:xfrm>
            <a:off x="685800" y="6210300"/>
            <a:ext cx="47625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104" name="TextBox 4"/>
          <p:cNvSpPr txBox="1"/>
          <p:nvPr/>
        </p:nvSpPr>
        <p:spPr>
          <a:xfrm>
            <a:off x="1219200" y="62103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LEDGERLY ACCOUNTING APP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809750"/>
            <a:ext cx="108204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Freeform 1"/>
          <p:cNvSpPr/>
          <p:nvPr/>
        </p:nvSpPr>
        <p:spPr>
          <a:xfrm>
            <a:off x="10191750" y="4857750"/>
            <a:ext cx="2000250" cy="2000250"/>
          </a:xfrm>
          <a:custGeom>
            <a:avLst/>
            <a:gdLst/>
            <a:ahLst/>
            <a:cxnLst/>
            <a:rect l="l" t="t" r="r" b="b"/>
            <a:pathLst>
              <a:path w="2000250" h="2000250">
                <a:moveTo>
                  <a:pt x="0" y="2000250"/>
                </a:moveTo>
                <a:lnTo>
                  <a:pt x="2000250" y="0"/>
                </a:lnTo>
                <a:lnTo>
                  <a:pt x="2000250" y="200025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Freeform 2"/>
          <p:cNvSpPr/>
          <p:nvPr/>
        </p:nvSpPr>
        <p:spPr>
          <a:xfrm>
            <a:off x="10763250" y="5429250"/>
            <a:ext cx="1428750" cy="1428750"/>
          </a:xfrm>
          <a:custGeom>
            <a:avLst/>
            <a:gdLst/>
            <a:ahLst/>
            <a:cxnLst/>
            <a:rect l="l" t="t" r="r" b="b"/>
            <a:pathLst>
              <a:path w="1428750" h="1428750">
                <a:moveTo>
                  <a:pt x="0" y="1428750"/>
                </a:moveTo>
                <a:lnTo>
                  <a:pt x="1428750" y="0"/>
                </a:lnTo>
                <a:lnTo>
                  <a:pt x="1428750" y="285750"/>
                </a:lnTo>
                <a:lnTo>
                  <a:pt x="285750" y="1428750"/>
                </a:lnTo>
                <a:close/>
              </a:path>
            </a:pathLst>
          </a:custGeom>
          <a:solidFill>
            <a:schemeClr val="accent2">
              <a:alpha val="1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Slide number"/>
          <p:cNvSpPr txBox="1"/>
          <p:nvPr/>
        </p:nvSpPr>
        <p:spPr>
          <a:xfrm>
            <a:off x="685800" y="6210300"/>
            <a:ext cx="47625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104" name="TextBox 4"/>
          <p:cNvSpPr txBox="1"/>
          <p:nvPr/>
        </p:nvSpPr>
        <p:spPr>
          <a:xfrm>
            <a:off x="1219200" y="62103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LEDGERLY ACCOUNTING APP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Freeform 1"/>
          <p:cNvSpPr/>
          <p:nvPr/>
        </p:nvSpPr>
        <p:spPr>
          <a:xfrm>
            <a:off x="10191750" y="4857750"/>
            <a:ext cx="2000250" cy="2000250"/>
          </a:xfrm>
          <a:custGeom>
            <a:avLst/>
            <a:gdLst/>
            <a:ahLst/>
            <a:cxnLst/>
            <a:rect l="l" t="t" r="r" b="b"/>
            <a:pathLst>
              <a:path w="2000250" h="2000250">
                <a:moveTo>
                  <a:pt x="0" y="2000250"/>
                </a:moveTo>
                <a:lnTo>
                  <a:pt x="2000250" y="0"/>
                </a:lnTo>
                <a:lnTo>
                  <a:pt x="2000250" y="200025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Freeform 2"/>
          <p:cNvSpPr/>
          <p:nvPr/>
        </p:nvSpPr>
        <p:spPr>
          <a:xfrm>
            <a:off x="10763250" y="5429250"/>
            <a:ext cx="1428750" cy="1428750"/>
          </a:xfrm>
          <a:custGeom>
            <a:avLst/>
            <a:gdLst/>
            <a:ahLst/>
            <a:cxnLst/>
            <a:rect l="l" t="t" r="r" b="b"/>
            <a:pathLst>
              <a:path w="1428750" h="1428750">
                <a:moveTo>
                  <a:pt x="0" y="1428750"/>
                </a:moveTo>
                <a:lnTo>
                  <a:pt x="1428750" y="0"/>
                </a:lnTo>
                <a:lnTo>
                  <a:pt x="1428750" y="285750"/>
                </a:lnTo>
                <a:lnTo>
                  <a:pt x="285750" y="1428750"/>
                </a:lnTo>
                <a:close/>
              </a:path>
            </a:pathLst>
          </a:custGeom>
          <a:solidFill>
            <a:schemeClr val="accent2">
              <a:alpha val="1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Slide number"/>
          <p:cNvSpPr txBox="1"/>
          <p:nvPr/>
        </p:nvSpPr>
        <p:spPr>
          <a:xfrm>
            <a:off x="685800" y="6210300"/>
            <a:ext cx="47625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104" name="TextBox 4"/>
          <p:cNvSpPr txBox="1"/>
          <p:nvPr/>
        </p:nvSpPr>
        <p:spPr>
          <a:xfrm>
            <a:off x="1219200" y="62103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LEDGERLY ACCOUNTING APP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+ Fre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Freeform 1"/>
          <p:cNvSpPr/>
          <p:nvPr/>
        </p:nvSpPr>
        <p:spPr>
          <a:xfrm>
            <a:off x="10191750" y="4857750"/>
            <a:ext cx="2000250" cy="2000250"/>
          </a:xfrm>
          <a:custGeom>
            <a:avLst/>
            <a:gdLst/>
            <a:ahLst/>
            <a:cxnLst/>
            <a:rect l="l" t="t" r="r" b="b"/>
            <a:pathLst>
              <a:path w="2000250" h="2000250">
                <a:moveTo>
                  <a:pt x="0" y="2000250"/>
                </a:moveTo>
                <a:lnTo>
                  <a:pt x="2000250" y="0"/>
                </a:lnTo>
                <a:lnTo>
                  <a:pt x="2000250" y="200025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Freeform 2"/>
          <p:cNvSpPr/>
          <p:nvPr/>
        </p:nvSpPr>
        <p:spPr>
          <a:xfrm>
            <a:off x="10763250" y="5429250"/>
            <a:ext cx="1428750" cy="1428750"/>
          </a:xfrm>
          <a:custGeom>
            <a:avLst/>
            <a:gdLst/>
            <a:ahLst/>
            <a:cxnLst/>
            <a:rect l="l" t="t" r="r" b="b"/>
            <a:pathLst>
              <a:path w="1428750" h="1428750">
                <a:moveTo>
                  <a:pt x="0" y="1428750"/>
                </a:moveTo>
                <a:lnTo>
                  <a:pt x="1428750" y="0"/>
                </a:lnTo>
                <a:lnTo>
                  <a:pt x="1428750" y="285750"/>
                </a:lnTo>
                <a:lnTo>
                  <a:pt x="285750" y="1428750"/>
                </a:lnTo>
                <a:close/>
              </a:path>
            </a:pathLst>
          </a:custGeom>
          <a:solidFill>
            <a:schemeClr val="accent2">
              <a:alpha val="1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Slide number"/>
          <p:cNvSpPr txBox="1"/>
          <p:nvPr/>
        </p:nvSpPr>
        <p:spPr>
          <a:xfrm>
            <a:off x="685800" y="6210300"/>
            <a:ext cx="47625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104" name="TextBox 4"/>
          <p:cNvSpPr txBox="1"/>
          <p:nvPr/>
        </p:nvSpPr>
        <p:spPr>
          <a:xfrm>
            <a:off x="1219200" y="62103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LEDGERLY ACCOUNTING APP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Canv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+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9" Type="http://schemas.openxmlformats.org/officeDocument/2006/relationships/slideLayout" Target="../slideLayouts/slideLayout9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7" r:id="rId9"/>
  </p:sldLayoutIdLst>
  <p:txStyles>
    <p:titleStyle>
      <a:lvl1pPr algn="ctr" defTabSz="457200" rtl="0" eaLnBrk="1" latinLnBrk="0" hangingPunct="1">
        <a:spcBef>
          <a:spcPct val="0"/>
        </a:spcBef>
        <a:buNone/>
        <a:defRPr sz="3600" kern="1200" b="1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1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ounded Rectangle 3"/>
          <p:cNvSpPr/>
          <p:nvPr/>
        </p:nvSpPr>
        <p:spPr>
          <a:xfrm>
            <a:off x="685800" y="685800"/>
            <a:ext cx="10820400" cy="5486400"/>
          </a:xfrm>
          <a:prstGeom prst="roundRect">
            <a:avLst>
              <a:gd name="adj" fmla="val 2777"/>
            </a:avLst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7638851" y="1219082"/>
            <a:ext cx="1999712" cy="1999712"/>
          </a:xfrm>
          <a:prstGeom prst="ellipse">
            <a:avLst/>
          </a:prstGeom>
          <a:solidFill>
            <a:schemeClr val="accent1">
              <a:alpha val="84248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9669143" y="1236559"/>
            <a:ext cx="1752659" cy="1752659"/>
          </a:xfrm>
          <a:prstGeom prst="ellipse">
            <a:avLst/>
          </a:prstGeom>
          <a:solidFill>
            <a:schemeClr val="accent2">
              <a:alpha val="83233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9111765" y="2636601"/>
            <a:ext cx="1455936" cy="1455936"/>
          </a:xfrm>
          <a:prstGeom prst="ellipse">
            <a:avLst/>
          </a:prstGeom>
          <a:solidFill>
            <a:schemeClr val="accent3">
              <a:alpha val="7179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9600033" y="472727"/>
            <a:ext cx="1850176" cy="1850176"/>
          </a:xfrm>
          <a:prstGeom prst="ellipse">
            <a:avLst/>
          </a:prstGeom>
          <a:solidFill>
            <a:schemeClr val="accent4">
              <a:alpha val="65714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9189077" y="2161813"/>
            <a:ext cx="1650663" cy="1650663"/>
          </a:xfrm>
          <a:prstGeom prst="ellipse">
            <a:avLst/>
          </a:prstGeom>
          <a:solidFill>
            <a:schemeClr val="accent1">
              <a:alpha val="68384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162050" y="1162050"/>
            <a:ext cx="5715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250">
                <a:solidFill>
                  <a:schemeClr val="bg1"/>
                </a:solidFill>
                <a:latin typeface="+mn-lt"/>
              </a:rPr>
              <a:t>PRODUCT LAUNCH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162050" y="5219700"/>
            <a:ext cx="54102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200" b="0" i="0">
                <a:solidFill>
                  <a:schemeClr val="bg1"/>
                </a:solidFill>
                <a:latin typeface="+mn-lt"/>
              </a:rPr>
              <a:t>15 January 2027   ·   Product &amp; Marketing   ·   Go-to-market plan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62050" y="1524000"/>
            <a:ext cx="5654040" cy="27622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6150" b="1" i="0">
                <a:solidFill>
                  <a:schemeClr val="bg1"/>
                </a:solidFill>
                <a:latin typeface="+mj-lt"/>
              </a:rPr>
              <a:t>Ledgerly Accounting App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2050" y="4381500"/>
            <a:ext cx="5410200" cy="66675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bg1"/>
                </a:solidFill>
                <a:latin typeface="+mn-lt"/>
              </a:rPr>
              <a:t>GST-ready billing and books for small businesses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ounded Rectangle 2"/>
          <p:cNvSpPr/>
          <p:nvPr/>
        </p:nvSpPr>
        <p:spPr>
          <a:xfrm>
            <a:off x="685800" y="1809750"/>
            <a:ext cx="5295900" cy="1943100"/>
          </a:xfrm>
          <a:prstGeom prst="roundRect">
            <a:avLst>
              <a:gd name="adj" fmla="val 3921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914400" y="20002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2857500"/>
            <a:ext cx="48387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Product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210300" y="1809750"/>
            <a:ext cx="5295900" cy="1943100"/>
          </a:xfrm>
          <a:prstGeom prst="roundRect">
            <a:avLst>
              <a:gd name="adj" fmla="val 3921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38900" y="20002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38900" y="2857500"/>
            <a:ext cx="48387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Audience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85800" y="3981450"/>
            <a:ext cx="5295900" cy="1943100"/>
          </a:xfrm>
          <a:prstGeom prst="roundRect">
            <a:avLst>
              <a:gd name="adj" fmla="val 3921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914400" y="41719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14400" y="5029200"/>
            <a:ext cx="48387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Launch plan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210300" y="3981450"/>
            <a:ext cx="5295900" cy="1943100"/>
          </a:xfrm>
          <a:prstGeom prst="roundRect">
            <a:avLst>
              <a:gd name="adj" fmla="val 3921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438900" y="41719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04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438900" y="5029200"/>
            <a:ext cx="48387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Success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Agenda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0" y="0"/>
            <a:ext cx="4632960" cy="6858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0" y="0"/>
            <a:ext cx="4632960" cy="6858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000" b="1" i="0">
                <a:solidFill>
                  <a:schemeClr val="bg1"/>
                </a:solidFill>
                <a:latin typeface="+mj-lt"/>
              </a:rPr>
              <a:t>01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99710" y="2095500"/>
            <a:ext cx="6225540" cy="19050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5600" b="1" i="0">
                <a:solidFill>
                  <a:schemeClr val="tx1"/>
                </a:solidFill>
                <a:latin typeface="+mj-lt"/>
              </a:rPr>
              <a:t>Product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85800" y="685800"/>
            <a:ext cx="571500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250">
                <a:solidFill>
                  <a:schemeClr val="accent1"/>
                </a:solidFill>
                <a:latin typeface="+mn-lt"/>
              </a:rPr>
              <a:t>KEY IDEA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85800" y="1257300"/>
            <a:ext cx="9105900" cy="35814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Billing in seconds. Books always ready.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685800" y="5314950"/>
            <a:ext cx="108204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5" name="TextBox 4"/>
          <p:cNvSpPr txBox="1"/>
          <p:nvPr/>
        </p:nvSpPr>
        <p:spPr>
          <a:xfrm>
            <a:off x="685800" y="5505450"/>
            <a:ext cx="7315200" cy="571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The promise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Image placeholder (right-click &gt; Format Shape &gt; Picture fill)"/>
          <p:cNvSpPr/>
          <p:nvPr/>
        </p:nvSpPr>
        <p:spPr>
          <a:xfrm>
            <a:off x="6528816" y="1809750"/>
            <a:ext cx="4977384" cy="4114800"/>
          </a:xfrm>
          <a:prstGeom prst="roundRect">
            <a:avLst>
              <a:gd name="adj" fmla="val 2777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Freeform 3"/>
          <p:cNvSpPr/>
          <p:nvPr/>
        </p:nvSpPr>
        <p:spPr>
          <a:xfrm>
            <a:off x="8407908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9230868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624066" y="4232910"/>
            <a:ext cx="4786884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Product hero shot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85800" y="1847850"/>
            <a:ext cx="5423916" cy="1728216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3200" b="1" i="0">
                <a:solidFill>
                  <a:schemeClr val="tx1"/>
                </a:solidFill>
                <a:latin typeface="+mj-lt"/>
              </a:rPr>
              <a:t>GST-ready billing and books for small businesses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5800" y="3702558"/>
            <a:ext cx="5423916" cy="2221992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Ledgerly creates GST invoices, tracks payments and prepares returns, on mobile and desktop.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Meet Ledgerly Accounting App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ounded Rectangle 2"/>
          <p:cNvSpPr/>
          <p:nvPr/>
        </p:nvSpPr>
        <p:spPr>
          <a:xfrm>
            <a:off x="685800" y="1916430"/>
            <a:ext cx="3429000" cy="3810000"/>
          </a:xfrm>
          <a:prstGeom prst="roundRect">
            <a:avLst>
              <a:gd name="adj" fmla="val 2222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952500" y="2183130"/>
            <a:ext cx="533400" cy="533400"/>
          </a:xfrm>
          <a:prstGeom prst="roundRect">
            <a:avLst>
              <a:gd name="adj" fmla="val 7142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52500" y="218313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bg1"/>
                </a:solidFill>
                <a:latin typeface="+mj-lt"/>
              </a:rPr>
              <a:t>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525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GST invoices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525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Create and share in seconds.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381500" y="1916430"/>
            <a:ext cx="3429000" cy="3810000"/>
          </a:xfrm>
          <a:prstGeom prst="roundRect">
            <a:avLst>
              <a:gd name="adj" fmla="val 2222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Rounded Rectangle 8"/>
          <p:cNvSpPr/>
          <p:nvPr/>
        </p:nvSpPr>
        <p:spPr>
          <a:xfrm>
            <a:off x="4648200" y="2183130"/>
            <a:ext cx="533400" cy="533400"/>
          </a:xfrm>
          <a:prstGeom prst="roundRect">
            <a:avLst>
              <a:gd name="adj" fmla="val 7142"/>
            </a:avLst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648200" y="218313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bg1"/>
                </a:solidFill>
                <a:latin typeface="+mj-lt"/>
              </a:rPr>
              <a:t>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6482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550" b="1" i="0">
                <a:solidFill>
                  <a:schemeClr val="tx1"/>
                </a:solidFill>
                <a:latin typeface="+mj-lt"/>
              </a:rPr>
              <a:t>Payment reminders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6482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Automatic follow-ups.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077200" y="1916430"/>
            <a:ext cx="3429000" cy="3810000"/>
          </a:xfrm>
          <a:prstGeom prst="roundRect">
            <a:avLst>
              <a:gd name="adj" fmla="val 2222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Rounded Rectangle 13"/>
          <p:cNvSpPr/>
          <p:nvPr/>
        </p:nvSpPr>
        <p:spPr>
          <a:xfrm>
            <a:off x="8343900" y="2183130"/>
            <a:ext cx="533400" cy="533400"/>
          </a:xfrm>
          <a:prstGeom prst="roundRect">
            <a:avLst>
              <a:gd name="adj" fmla="val 7142"/>
            </a:avLst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343900" y="218313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bg1"/>
                </a:solidFill>
                <a:latin typeface="+mj-lt"/>
              </a:rPr>
              <a:t>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3439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Reports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3439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Profit, stock and tax at a glance.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Key features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0" y="0"/>
            <a:ext cx="4632960" cy="6858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0" y="0"/>
            <a:ext cx="4632960" cy="6858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000" b="1" i="0">
                <a:solidFill>
                  <a:schemeClr val="bg1"/>
                </a:solidFill>
                <a:latin typeface="+mj-lt"/>
              </a:rPr>
              <a:t>02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99710" y="2095500"/>
            <a:ext cx="6225540" cy="19050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5600" b="1" i="0">
                <a:solidFill>
                  <a:schemeClr val="tx1"/>
                </a:solidFill>
                <a:latin typeface="+mj-lt"/>
              </a:rPr>
              <a:t>Audience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Oval 2"/>
          <p:cNvSpPr/>
          <p:nvPr/>
        </p:nvSpPr>
        <p:spPr>
          <a:xfrm>
            <a:off x="1460500" y="1733550"/>
            <a:ext cx="2057400" cy="2057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Image placeholder (right-click &gt; Format Shape &gt; Picture fill)"/>
          <p:cNvSpPr/>
          <p:nvPr/>
        </p:nvSpPr>
        <p:spPr>
          <a:xfrm>
            <a:off x="1536700" y="1809750"/>
            <a:ext cx="1905000" cy="1905000"/>
          </a:xfrm>
          <a:prstGeom prst="ellipse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2070100" y="2615565"/>
            <a:ext cx="838200" cy="335280"/>
          </a:xfrm>
          <a:custGeom>
            <a:avLst/>
            <a:gdLst/>
            <a:ahLst/>
            <a:cxnLst/>
            <a:rect l="l" t="t" r="r" b="b"/>
            <a:pathLst>
              <a:path w="838200" h="335280">
                <a:moveTo>
                  <a:pt x="0" y="335280"/>
                </a:moveTo>
                <a:lnTo>
                  <a:pt x="314325" y="0"/>
                </a:lnTo>
                <a:lnTo>
                  <a:pt x="502920" y="209550"/>
                </a:lnTo>
                <a:lnTo>
                  <a:pt x="607695" y="104775"/>
                </a:lnTo>
                <a:lnTo>
                  <a:pt x="838200" y="3352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2635885" y="2447925"/>
            <a:ext cx="159258" cy="15925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631950" y="3013710"/>
            <a:ext cx="1714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Photo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62000" y="3943350"/>
            <a:ext cx="3454400" cy="323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Imran, 38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2000" y="4286250"/>
            <a:ext cx="3454400" cy="228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300" b="1" i="0" spc="100">
                <a:solidFill>
                  <a:schemeClr val="accent1"/>
                </a:solidFill>
                <a:latin typeface="+mn-lt"/>
              </a:rPr>
              <a:t>SHOP OWNER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38200" y="4591050"/>
            <a:ext cx="3302000" cy="1257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Wants quick billing.</a:t>
            </a:r>
          </a:p>
        </p:txBody>
      </p:sp>
      <p:sp>
        <p:nvSpPr>
          <p:cNvPr id="11" name="Oval 10"/>
          <p:cNvSpPr/>
          <p:nvPr/>
        </p:nvSpPr>
        <p:spPr>
          <a:xfrm>
            <a:off x="5067300" y="1733550"/>
            <a:ext cx="2057400" cy="20574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Image placeholder (right-click &gt; Format Shape &gt; Picture fill)"/>
          <p:cNvSpPr/>
          <p:nvPr/>
        </p:nvSpPr>
        <p:spPr>
          <a:xfrm>
            <a:off x="5143500" y="1809750"/>
            <a:ext cx="1905000" cy="1905000"/>
          </a:xfrm>
          <a:prstGeom prst="ellipse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Freeform 12"/>
          <p:cNvSpPr/>
          <p:nvPr/>
        </p:nvSpPr>
        <p:spPr>
          <a:xfrm>
            <a:off x="5676900" y="2615565"/>
            <a:ext cx="838200" cy="335280"/>
          </a:xfrm>
          <a:custGeom>
            <a:avLst/>
            <a:gdLst/>
            <a:ahLst/>
            <a:cxnLst/>
            <a:rect l="l" t="t" r="r" b="b"/>
            <a:pathLst>
              <a:path w="838200" h="335280">
                <a:moveTo>
                  <a:pt x="0" y="335280"/>
                </a:moveTo>
                <a:lnTo>
                  <a:pt x="314325" y="0"/>
                </a:lnTo>
                <a:lnTo>
                  <a:pt x="502920" y="209550"/>
                </a:lnTo>
                <a:lnTo>
                  <a:pt x="607695" y="104775"/>
                </a:lnTo>
                <a:lnTo>
                  <a:pt x="838200" y="3352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6242685" y="2447925"/>
            <a:ext cx="159258" cy="15925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238750" y="3013710"/>
            <a:ext cx="1714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Photo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368800" y="3943350"/>
            <a:ext cx="3454400" cy="323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Pooja, 30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368800" y="4286250"/>
            <a:ext cx="3454400" cy="228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300" b="1" i="0" spc="100">
                <a:solidFill>
                  <a:schemeClr val="accent1"/>
                </a:solidFill>
                <a:latin typeface="+mn-lt"/>
              </a:rPr>
              <a:t>FREELANCER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445000" y="4591050"/>
            <a:ext cx="3302000" cy="1257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Needs clean invoices.</a:t>
            </a:r>
          </a:p>
        </p:txBody>
      </p:sp>
      <p:sp>
        <p:nvSpPr>
          <p:cNvPr id="19" name="Oval 18"/>
          <p:cNvSpPr/>
          <p:nvPr/>
        </p:nvSpPr>
        <p:spPr>
          <a:xfrm>
            <a:off x="8674100" y="1733550"/>
            <a:ext cx="2057400" cy="205740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Image placeholder (right-click &gt; Format Shape &gt; Picture fill)"/>
          <p:cNvSpPr/>
          <p:nvPr/>
        </p:nvSpPr>
        <p:spPr>
          <a:xfrm>
            <a:off x="8750300" y="1809750"/>
            <a:ext cx="1905000" cy="1905000"/>
          </a:xfrm>
          <a:prstGeom prst="ellipse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Freeform 20"/>
          <p:cNvSpPr/>
          <p:nvPr/>
        </p:nvSpPr>
        <p:spPr>
          <a:xfrm>
            <a:off x="9283700" y="2615565"/>
            <a:ext cx="838200" cy="335280"/>
          </a:xfrm>
          <a:custGeom>
            <a:avLst/>
            <a:gdLst/>
            <a:ahLst/>
            <a:cxnLst/>
            <a:rect l="l" t="t" r="r" b="b"/>
            <a:pathLst>
              <a:path w="838200" h="335280">
                <a:moveTo>
                  <a:pt x="0" y="335280"/>
                </a:moveTo>
                <a:lnTo>
                  <a:pt x="314325" y="0"/>
                </a:lnTo>
                <a:lnTo>
                  <a:pt x="502920" y="209550"/>
                </a:lnTo>
                <a:lnTo>
                  <a:pt x="607695" y="104775"/>
                </a:lnTo>
                <a:lnTo>
                  <a:pt x="838200" y="3352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" name="Oval 21"/>
          <p:cNvSpPr/>
          <p:nvPr/>
        </p:nvSpPr>
        <p:spPr>
          <a:xfrm>
            <a:off x="9849485" y="2447925"/>
            <a:ext cx="159258" cy="15925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8845550" y="3013710"/>
            <a:ext cx="1714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Photo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975600" y="3943350"/>
            <a:ext cx="3454400" cy="323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Suresh, 45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975600" y="4286250"/>
            <a:ext cx="3454400" cy="228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300" b="1" i="0" spc="100">
                <a:solidFill>
                  <a:schemeClr val="accent1"/>
                </a:solidFill>
                <a:latin typeface="+mn-lt"/>
              </a:rPr>
              <a:t>WHOLESALER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051800" y="4591050"/>
            <a:ext cx="3302000" cy="1257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Tracks credit customers.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Who it is for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ounded Rectangle 2"/>
          <p:cNvSpPr/>
          <p:nvPr/>
        </p:nvSpPr>
        <p:spPr>
          <a:xfrm>
            <a:off x="685800" y="1809750"/>
            <a:ext cx="5238750" cy="609600"/>
          </a:xfrm>
          <a:prstGeom prst="roundRect">
            <a:avLst>
              <a:gd name="adj" fmla="val 7500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914400" y="1809750"/>
            <a:ext cx="4781550" cy="6096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bg1"/>
                </a:solidFill>
                <a:latin typeface="+mj-lt"/>
              </a:rPr>
              <a:t>Typical alternatives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2000" y="2647950"/>
            <a:ext cx="5086350" cy="32004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</a:rPr>
              <a:t>Complicated set-up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</a:rPr>
              <a:t>Generic features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</a:rPr>
              <a:t>Hidden costs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267450" y="1809750"/>
            <a:ext cx="5238750" cy="609600"/>
          </a:xfrm>
          <a:prstGeom prst="roundRect">
            <a:avLst>
              <a:gd name="adj" fmla="val 7500"/>
            </a:avLst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96050" y="1809750"/>
            <a:ext cx="4781550" cy="6096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bg1"/>
                </a:solidFill>
                <a:latin typeface="+mj-lt"/>
              </a:rPr>
              <a:t>Ledgerly Accounting App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343650" y="2647950"/>
            <a:ext cx="5086350" cy="32004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</a:rPr>
              <a:t>Ready in minutes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</a:rPr>
              <a:t>Built for this audience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</a:rPr>
              <a:t>Simple, honest pricing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Why it wins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0" y="0"/>
            <a:ext cx="4632960" cy="6858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0" y="0"/>
            <a:ext cx="4632960" cy="6858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000" b="1" i="0">
                <a:solidFill>
                  <a:schemeClr val="bg1"/>
                </a:solidFill>
                <a:latin typeface="+mj-lt"/>
              </a:rPr>
              <a:t>03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99710" y="2095500"/>
            <a:ext cx="6225540" cy="19050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5600" b="1" i="0">
                <a:solidFill>
                  <a:schemeClr val="tx1"/>
                </a:solidFill>
                <a:latin typeface="+mj-lt"/>
              </a:rPr>
              <a:t>Launch plan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Pentagon 2"/>
          <p:cNvSpPr/>
          <p:nvPr/>
        </p:nvSpPr>
        <p:spPr>
          <a:xfrm>
            <a:off x="685800" y="2000250"/>
            <a:ext cx="2762250" cy="800100"/>
          </a:xfrm>
          <a:prstGeom prst="homePlat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95350" y="2000250"/>
            <a:ext cx="213360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bg1"/>
                </a:solidFill>
                <a:latin typeface="+mj-lt"/>
              </a:rPr>
              <a:t>T–6 wks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2000" y="3048000"/>
            <a:ext cx="247650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Seed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62000" y="3638550"/>
            <a:ext cx="2476500" cy="2209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Beta users and early reviews</a:t>
            </a:r>
          </a:p>
        </p:txBody>
      </p:sp>
      <p:sp>
        <p:nvSpPr>
          <p:cNvPr id="7" name="Chevron 6"/>
          <p:cNvSpPr/>
          <p:nvPr/>
        </p:nvSpPr>
        <p:spPr>
          <a:xfrm>
            <a:off x="3390900" y="2000250"/>
            <a:ext cx="2762250" cy="800100"/>
          </a:xfrm>
          <a:prstGeom prst="chevron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3714750" y="2000250"/>
            <a:ext cx="213360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bg1"/>
                </a:solidFill>
                <a:latin typeface="+mj-lt"/>
              </a:rPr>
              <a:t>T–2 wks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467100" y="3048000"/>
            <a:ext cx="247650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Tease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467100" y="3638550"/>
            <a:ext cx="2476500" cy="2209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Countdown content and waitlist</a:t>
            </a:r>
          </a:p>
        </p:txBody>
      </p:sp>
      <p:sp>
        <p:nvSpPr>
          <p:cNvPr id="11" name="Chevron 10"/>
          <p:cNvSpPr/>
          <p:nvPr/>
        </p:nvSpPr>
        <p:spPr>
          <a:xfrm>
            <a:off x="6096000" y="2000250"/>
            <a:ext cx="2762250" cy="800100"/>
          </a:xfrm>
          <a:prstGeom prst="chevron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419850" y="2000250"/>
            <a:ext cx="213360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bg1"/>
                </a:solidFill>
                <a:latin typeface="+mj-lt"/>
              </a:rPr>
              <a:t>Launch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172200" y="3048000"/>
            <a:ext cx="247650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Go live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172200" y="3638550"/>
            <a:ext cx="2476500" cy="2209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Event, press and creators</a:t>
            </a:r>
          </a:p>
        </p:txBody>
      </p:sp>
      <p:sp>
        <p:nvSpPr>
          <p:cNvPr id="15" name="Chevron 14"/>
          <p:cNvSpPr/>
          <p:nvPr/>
        </p:nvSpPr>
        <p:spPr>
          <a:xfrm>
            <a:off x="8801100" y="2000250"/>
            <a:ext cx="2762250" cy="800100"/>
          </a:xfrm>
          <a:prstGeom prst="chevron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9124950" y="2000250"/>
            <a:ext cx="213360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bg1"/>
                </a:solidFill>
                <a:latin typeface="+mj-lt"/>
              </a:rPr>
              <a:t>T+4 wks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877300" y="3048000"/>
            <a:ext cx="247650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Sustain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877300" y="3638550"/>
            <a:ext cx="2476500" cy="2209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Offers, reviews and referrals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Launch timeline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graphicFrame>
        <p:nvGraphicFramePr>
          <p:cNvPr id="3" name="Chart (sample data) - right-click &gt; Edit Data"/>
          <p:cNvGraphicFramePr>
            <a:graphicFrameLocks noGrp="1"/>
          </p:cNvGraphicFramePr>
          <p:nvPr/>
        </p:nvGraphicFramePr>
        <p:xfrm>
          <a:off x="685800" y="1809750"/>
          <a:ext cx="4977384" cy="392430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4" name="Rounded Rectangle 3"/>
          <p:cNvSpPr/>
          <p:nvPr/>
        </p:nvSpPr>
        <p:spPr>
          <a:xfrm>
            <a:off x="6312408" y="2000250"/>
            <a:ext cx="152400" cy="152400"/>
          </a:xfrm>
          <a:prstGeom prst="roundRect">
            <a:avLst>
              <a:gd name="adj" fmla="val 25000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598158" y="190500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40%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41158" y="1943100"/>
            <a:ext cx="3669792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Digital ads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312408" y="2819400"/>
            <a:ext cx="152400" cy="152400"/>
          </a:xfrm>
          <a:prstGeom prst="roundRect">
            <a:avLst>
              <a:gd name="adj" fmla="val 25000"/>
            </a:avLst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598158" y="272415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25%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741158" y="2762250"/>
            <a:ext cx="3669792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Creators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312408" y="3638550"/>
            <a:ext cx="152400" cy="152400"/>
          </a:xfrm>
          <a:prstGeom prst="roundRect">
            <a:avLst>
              <a:gd name="adj" fmla="val 25000"/>
            </a:avLst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598158" y="354330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20%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741158" y="3581400"/>
            <a:ext cx="3669792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Launch event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312408" y="4457700"/>
            <a:ext cx="152400" cy="152400"/>
          </a:xfrm>
          <a:prstGeom prst="roundRect">
            <a:avLst>
              <a:gd name="adj" fmla="val 25000"/>
            </a:avLst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98158" y="436245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15%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741158" y="4400550"/>
            <a:ext cx="3669792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PR &amp; content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85800" y="5734050"/>
            <a:ext cx="108204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Launch budget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Image placeholder (right-click &gt; Format Shape &gt; Picture fill)"/>
          <p:cNvSpPr/>
          <p:nvPr/>
        </p:nvSpPr>
        <p:spPr>
          <a:xfrm>
            <a:off x="685800" y="1809750"/>
            <a:ext cx="3479800" cy="2551176"/>
          </a:xfrm>
          <a:prstGeom prst="roundRect">
            <a:avLst>
              <a:gd name="adj" fmla="val 2986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Freeform 3"/>
          <p:cNvSpPr/>
          <p:nvPr/>
        </p:nvSpPr>
        <p:spPr>
          <a:xfrm>
            <a:off x="1864441" y="2888897"/>
            <a:ext cx="1122518" cy="449007"/>
          </a:xfrm>
          <a:custGeom>
            <a:avLst/>
            <a:gdLst/>
            <a:ahLst/>
            <a:cxnLst/>
            <a:rect l="l" t="t" r="r" b="b"/>
            <a:pathLst>
              <a:path w="1122518" h="449007">
                <a:moveTo>
                  <a:pt x="0" y="449007"/>
                </a:moveTo>
                <a:lnTo>
                  <a:pt x="420944" y="0"/>
                </a:lnTo>
                <a:lnTo>
                  <a:pt x="673511" y="280630"/>
                </a:lnTo>
                <a:lnTo>
                  <a:pt x="813825" y="140315"/>
                </a:lnTo>
                <a:lnTo>
                  <a:pt x="1122518" y="44900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2622141" y="2664394"/>
            <a:ext cx="213278" cy="21327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81050" y="3422093"/>
            <a:ext cx="32893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85800" y="4513326"/>
            <a:ext cx="34798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Hero film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5800" y="4856226"/>
            <a:ext cx="3479800" cy="1068324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30-second launch video</a:t>
            </a:r>
          </a:p>
        </p:txBody>
      </p:sp>
      <p:sp>
        <p:nvSpPr>
          <p:cNvPr id="9" name="Image placeholder (right-click &gt; Format Shape &gt; Picture fill)"/>
          <p:cNvSpPr/>
          <p:nvPr/>
        </p:nvSpPr>
        <p:spPr>
          <a:xfrm>
            <a:off x="4356100" y="1809750"/>
            <a:ext cx="3479800" cy="2551176"/>
          </a:xfrm>
          <a:prstGeom prst="roundRect">
            <a:avLst>
              <a:gd name="adj" fmla="val 2986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Freeform 9"/>
          <p:cNvSpPr/>
          <p:nvPr/>
        </p:nvSpPr>
        <p:spPr>
          <a:xfrm>
            <a:off x="5534741" y="2888897"/>
            <a:ext cx="1122518" cy="449007"/>
          </a:xfrm>
          <a:custGeom>
            <a:avLst/>
            <a:gdLst/>
            <a:ahLst/>
            <a:cxnLst/>
            <a:rect l="l" t="t" r="r" b="b"/>
            <a:pathLst>
              <a:path w="1122518" h="449007">
                <a:moveTo>
                  <a:pt x="0" y="449007"/>
                </a:moveTo>
                <a:lnTo>
                  <a:pt x="420944" y="0"/>
                </a:lnTo>
                <a:lnTo>
                  <a:pt x="673511" y="280630"/>
                </a:lnTo>
                <a:lnTo>
                  <a:pt x="813825" y="140315"/>
                </a:lnTo>
                <a:lnTo>
                  <a:pt x="1122518" y="44900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6292441" y="2664394"/>
            <a:ext cx="213278" cy="21327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451350" y="3422093"/>
            <a:ext cx="32893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356100" y="4513326"/>
            <a:ext cx="34798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Social kit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356100" y="4856226"/>
            <a:ext cx="3479800" cy="1068324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Posts, stories and reels</a:t>
            </a:r>
          </a:p>
        </p:txBody>
      </p:sp>
      <p:sp>
        <p:nvSpPr>
          <p:cNvPr id="15" name="Image placeholder (right-click &gt; Format Shape &gt; Picture fill)"/>
          <p:cNvSpPr/>
          <p:nvPr/>
        </p:nvSpPr>
        <p:spPr>
          <a:xfrm>
            <a:off x="8026400" y="1809750"/>
            <a:ext cx="3479800" cy="2551176"/>
          </a:xfrm>
          <a:prstGeom prst="roundRect">
            <a:avLst>
              <a:gd name="adj" fmla="val 2986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Freeform 15"/>
          <p:cNvSpPr/>
          <p:nvPr/>
        </p:nvSpPr>
        <p:spPr>
          <a:xfrm>
            <a:off x="9205041" y="2888897"/>
            <a:ext cx="1122518" cy="449007"/>
          </a:xfrm>
          <a:custGeom>
            <a:avLst/>
            <a:gdLst/>
            <a:ahLst/>
            <a:cxnLst/>
            <a:rect l="l" t="t" r="r" b="b"/>
            <a:pathLst>
              <a:path w="1122518" h="449007">
                <a:moveTo>
                  <a:pt x="0" y="449007"/>
                </a:moveTo>
                <a:lnTo>
                  <a:pt x="420944" y="0"/>
                </a:lnTo>
                <a:lnTo>
                  <a:pt x="673511" y="280630"/>
                </a:lnTo>
                <a:lnTo>
                  <a:pt x="813825" y="140315"/>
                </a:lnTo>
                <a:lnTo>
                  <a:pt x="1122518" y="44900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Oval 16"/>
          <p:cNvSpPr/>
          <p:nvPr/>
        </p:nvSpPr>
        <p:spPr>
          <a:xfrm>
            <a:off x="9962741" y="2664394"/>
            <a:ext cx="213278" cy="21327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8121650" y="3422093"/>
            <a:ext cx="32893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3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026400" y="4513326"/>
            <a:ext cx="34798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Retail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026400" y="4856226"/>
            <a:ext cx="3479800" cy="1068324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Shelf and display materials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Campaign visuals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0" y="0"/>
            <a:ext cx="4632960" cy="6858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0" y="0"/>
            <a:ext cx="4632960" cy="6858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000" b="1" i="0">
                <a:solidFill>
                  <a:schemeClr val="bg1"/>
                </a:solidFill>
                <a:latin typeface="+mj-lt"/>
              </a:rPr>
              <a:t>04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99710" y="2095500"/>
            <a:ext cx="6225540" cy="19050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5600" b="1" i="0">
                <a:solidFill>
                  <a:schemeClr val="tx1"/>
                </a:solidFill>
                <a:latin typeface="+mj-lt"/>
              </a:rPr>
              <a:t>Success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ounded Rectangle 2"/>
          <p:cNvSpPr/>
          <p:nvPr/>
        </p:nvSpPr>
        <p:spPr>
          <a:xfrm>
            <a:off x="685800" y="1809750"/>
            <a:ext cx="3454400" cy="3374136"/>
          </a:xfrm>
          <a:prstGeom prst="roundRect">
            <a:avLst>
              <a:gd name="adj" fmla="val 2258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952500" y="2095500"/>
            <a:ext cx="29210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bg1"/>
                </a:solidFill>
                <a:latin typeface="+mj-lt"/>
              </a:rPr>
              <a:t>50K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52500" y="3755136"/>
            <a:ext cx="29210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bg1"/>
                </a:solidFill>
                <a:latin typeface="+mn-lt"/>
              </a:rPr>
              <a:t>sign-ups in 30 days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368800" y="1809750"/>
            <a:ext cx="3454400" cy="3374136"/>
          </a:xfrm>
          <a:prstGeom prst="roundRect">
            <a:avLst>
              <a:gd name="adj" fmla="val 2258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635500" y="2095500"/>
            <a:ext cx="29210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4.5★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635500" y="3755136"/>
            <a:ext cx="29210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</a:rPr>
              <a:t>average review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8051800" y="1809750"/>
            <a:ext cx="3454400" cy="3374136"/>
          </a:xfrm>
          <a:prstGeom prst="roundRect">
            <a:avLst>
              <a:gd name="adj" fmla="val 2258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318500" y="2095500"/>
            <a:ext cx="29210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20%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318500" y="3755136"/>
            <a:ext cx="29210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</a:rPr>
              <a:t>trial-to-paid conversion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85800" y="5355336"/>
            <a:ext cx="108204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200" b="0" i="1">
                <a:solidFill>
                  <a:schemeClr val="tx2"/>
                </a:solidFill>
                <a:latin typeface="+mn-lt"/>
              </a:rPr>
              <a:t>Targets, not results.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What success looks like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Image placeholder (right-click &gt; Format Shape &gt; Picture fill)"/>
          <p:cNvSpPr/>
          <p:nvPr/>
        </p:nvSpPr>
        <p:spPr>
          <a:xfrm>
            <a:off x="7178040" y="1809750"/>
            <a:ext cx="4328160" cy="4114800"/>
          </a:xfrm>
          <a:prstGeom prst="roundRect">
            <a:avLst>
              <a:gd name="adj" fmla="val 2777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8732520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9555480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273290" y="4232910"/>
            <a:ext cx="413766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Risks and mitigations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866900"/>
            <a:ext cx="6059424" cy="4057650"/>
          </a:xfrm>
        </p:spPr>
        <p:txBody>
          <a:bodyPr wrap="square" lIns="0" rIns="0" tIns="0" bIns="0">
            <a:normAutofit/>
          </a:bodyPr>
          <a:lstStyle/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●"/>
            </a:pPr>
            <a:r>
              <a:rPr sz="2500" b="0" i="0">
                <a:solidFill>
                  <a:schemeClr val="tx1"/>
                </a:solidFill>
                <a:latin typeface="+mn-lt"/>
              </a:rPr>
              <a:t>Stock-outs: buffer inventory at two warehouses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●"/>
            </a:pPr>
            <a:r>
              <a:rPr sz="2500" b="0" i="0">
                <a:solidFill>
                  <a:schemeClr val="tx1"/>
                </a:solidFill>
                <a:latin typeface="+mn-lt"/>
              </a:rPr>
              <a:t>Support load: extra shifts in launch week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●"/>
            </a:pPr>
            <a:r>
              <a:rPr sz="2500" b="0" i="0">
                <a:solidFill>
                  <a:schemeClr val="tx1"/>
                </a:solidFill>
                <a:latin typeface="+mn-lt"/>
              </a:rPr>
              <a:t>Negative reviews: rapid-response team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●"/>
            </a:pPr>
            <a:r>
              <a:rPr sz="2500" b="0" i="0">
                <a:solidFill>
                  <a:schemeClr val="tx1"/>
                </a:solidFill>
                <a:latin typeface="+mn-lt"/>
              </a:rPr>
              <a:t>Delays: weekly go/no-go checkpoints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85800" y="5695950"/>
            <a:ext cx="26670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1" i="0">
                <a:solidFill>
                  <a:schemeClr val="bg1"/>
                </a:solidFill>
                <a:latin typeface="+mn-lt"/>
              </a:rPr>
              <a:t>Product &amp; Marketing team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19250"/>
            <a:ext cx="8534400" cy="22860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7200" b="1" i="0">
                <a:solidFill>
                  <a:schemeClr val="bg1"/>
                </a:solidFill>
                <a:latin typeface="+mj-lt"/>
              </a:rPr>
              <a:t>Ready for launch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000500"/>
            <a:ext cx="6705600" cy="7620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bg1"/>
                </a:solidFill>
                <a:latin typeface="+mn-lt"/>
              </a:rPr>
              <a:t>Questions, ideas, last-minute checks?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rphiq launch-294">
  <a:themeElements>
    <a:clrScheme name="Morphiq launch-294">
      <a:dk1>
        <a:srgbClr val="EAF6F5"/>
      </a:dk1>
      <a:lt1>
        <a:srgbClr val="062A2E"/>
      </a:lt1>
      <a:dk2>
        <a:srgbClr val="9BBDBA"/>
      </a:dk2>
      <a:lt2>
        <a:srgbClr val="0D3B40"/>
      </a:lt2>
      <a:accent1>
        <a:srgbClr val="2EC4B6"/>
      </a:accent1>
      <a:accent2>
        <a:srgbClr val="FFBF69"/>
      </a:accent2>
      <a:accent3>
        <a:srgbClr val="FF6B6B"/>
      </a:accent3>
      <a:accent4>
        <a:srgbClr val="CBF3F0"/>
      </a:accent4>
      <a:accent5>
        <a:srgbClr val="0D4646"/>
      </a:accent5>
      <a:accent6>
        <a:srgbClr val="2A4B4E"/>
      </a:accent6>
      <a:hlink>
        <a:srgbClr val="2EC4B6"/>
      </a:hlink>
      <a:folHlink>
        <a:srgbClr val="FFBF69"/>
      </a:folHlink>
    </a:clrScheme>
    <a:fontScheme name="Morphiq launch-294">
      <a:majorFont>
        <a:latin typeface="Bricolage Grotesque"/>
        <a:ea typeface=""/>
        <a:cs typeface=""/>
      </a:majorFont>
      <a:minorFont>
        <a:latin typeface="DM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Ledgerly Accounting App</dc:title>
  <dc:subject/>
  <dc:creator>Morphiq</dc:creator>
  <cp:keywords/>
  <dc:description>Editable Morphiq template. Theme colours and fonts: Design &gt; Variants. Charts: right-click &gt; Edit Data.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