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Digital ads</c:v>
                </c:pt>
                <c:pt idx="1">
                  <c:v>Creators</c:v>
                </c:pt>
                <c:pt idx="2">
                  <c:v>Launch event</c:v>
                </c:pt>
                <c:pt idx="3">
                  <c:v>PR &amp; content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1727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204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AURA BUDS PRO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1727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204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AURA BUDS PRO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1727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204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AURA BUDS PRO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1727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204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AURA BUDS PRO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10454640" y="3051048"/>
            <a:ext cx="365760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289256" y="3668268"/>
            <a:ext cx="316758" cy="182880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837420" y="4120104"/>
            <a:ext cx="182880" cy="31675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9220200" y="4285488"/>
            <a:ext cx="0" cy="36576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8420100" y="4120104"/>
            <a:ext cx="182880" cy="31675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7834386" y="3668268"/>
            <a:ext cx="316758" cy="182880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7620000" y="3051048"/>
            <a:ext cx="365760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7834386" y="2250948"/>
            <a:ext cx="316758" cy="182880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8420100" y="1665234"/>
            <a:ext cx="182880" cy="31675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220200" y="1450848"/>
            <a:ext cx="0" cy="36576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837420" y="1665234"/>
            <a:ext cx="182880" cy="31675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289256" y="2250948"/>
            <a:ext cx="316758" cy="182880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8305800" y="2136648"/>
            <a:ext cx="1828800" cy="18288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836152" y="3782568"/>
            <a:ext cx="768096" cy="457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799576" y="4258056"/>
            <a:ext cx="841248" cy="118872"/>
          </a:xfrm>
          <a:prstGeom prst="roundRect">
            <a:avLst>
              <a:gd name="adj" fmla="val 24038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799576" y="4440936"/>
            <a:ext cx="841248" cy="118872"/>
          </a:xfrm>
          <a:prstGeom prst="roundRect">
            <a:avLst>
              <a:gd name="adj" fmla="val 24038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799576" y="4623816"/>
            <a:ext cx="841248" cy="118872"/>
          </a:xfrm>
          <a:prstGeom prst="roundRect">
            <a:avLst>
              <a:gd name="adj" fmla="val 24038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8991600" y="3142488"/>
            <a:ext cx="228600" cy="320040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220200" y="3142488"/>
            <a:ext cx="228600" cy="320040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1162050" y="116205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PRODUCT LAUNCH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62050" y="5219700"/>
            <a:ext cx="5410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15 August 2026   ·   Product &amp; Marketing   ·   Go-to-market plan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2050" y="1524000"/>
            <a:ext cx="565404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Aura Buds Pro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2050" y="4381500"/>
            <a:ext cx="54102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Wireless earbuds with all-day battery and calls that sound clear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18097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Product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0300" y="18097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Audience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39814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 plan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10300" y="39814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Success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Music all day. Calls that sound like you are in the room.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promise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Product hero shot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Wireless earbuds with all-day battery and calls that sound clear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Aura Buds Pro combine 40-hour battery life with adaptive noise cancellation and a low-latency gaming mode, at a price that beats imported brands.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Meet Aura Buds Pro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500" b="1" i="0">
                <a:solidFill>
                  <a:schemeClr val="tx1"/>
                </a:solidFill>
                <a:latin typeface="+mj-lt"/>
              </a:rPr>
              <a:t>40-hour battery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week of commutes on one charge.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Clear calls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Six microphones tuned for noisy streets.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Game mode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Low latency for mobile gaming.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features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1536700" y="18097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0701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358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319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Rohan, 21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STUDENT GAMER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Wants low latency and long battery.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43500" y="18097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6769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426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387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688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Priya, 28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688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COMMUTER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450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Takes calls on the metro every day.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750300" y="18097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2837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8494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8455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756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Dev, 35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756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RUNNER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518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Needs a secure fit and sweat resistance.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Who it is for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1809750"/>
            <a:ext cx="52387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Typical alternatives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Complicated set-up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Generic features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Hidden costs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09750"/>
            <a:ext cx="52387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Aura Buds Pro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Ready in minutes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Built for this audience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Simple, honest pricing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Why it wins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85800" y="3537966"/>
            <a:ext cx="10820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58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T–6 wks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Seed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Beta users and early reviews</a:t>
            </a:r>
          </a:p>
        </p:txBody>
      </p:sp>
      <p:sp>
        <p:nvSpPr>
          <p:cNvPr id="9" name="Oval 8"/>
          <p:cNvSpPr/>
          <p:nvPr/>
        </p:nvSpPr>
        <p:spPr>
          <a:xfrm>
            <a:off x="33909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909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T–2 wks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Tease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9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Countdown content and waitlist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Launch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Go live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Event, press and creators</a:t>
            </a:r>
          </a:p>
        </p:txBody>
      </p:sp>
      <p:sp>
        <p:nvSpPr>
          <p:cNvPr id="17" name="Oval 16"/>
          <p:cNvSpPr/>
          <p:nvPr/>
        </p:nvSpPr>
        <p:spPr>
          <a:xfrm>
            <a:off x="88011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011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T+4 wks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011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011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Offers, reviews and referrals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Launch timeline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Digital ads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2408" y="28194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Creators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2408" y="36385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Launch event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2408" y="44577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 &amp; content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Launch budget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film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30-second launch video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kit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Posts, stories and reels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Retail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Shelf and display materials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Campaign visuals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1809750"/>
            <a:ext cx="3454400" cy="33741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50K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sign-ups in 30 days</a:t>
            </a:r>
          </a:p>
        </p:txBody>
      </p:sp>
      <p:sp>
        <p:nvSpPr>
          <p:cNvPr id="7" name="Rectangle 6"/>
          <p:cNvSpPr/>
          <p:nvPr/>
        </p:nvSpPr>
        <p:spPr>
          <a:xfrm>
            <a:off x="4368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4.5★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average review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51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trial-to-paid conversion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Targets, not results.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success looks like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Risks and mitigations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Stock-outs: buffer inventory at two warehouses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Support load: extra shifts in launch week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Negative reviews: rapid-response team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Delays: weekly go/no-go checkpoints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5791200"/>
            <a:ext cx="10820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Product &amp; Marketing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1905000"/>
            <a:ext cx="96774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Ready for launch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3905250"/>
            <a:ext cx="70104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Questions, ideas, last-minute checks?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launch-391">
  <a:themeElements>
    <a:clrScheme name="Morphiq launch-391">
      <a:dk1>
        <a:srgbClr val="1E1B33"/>
      </a:dk1>
      <a:lt1>
        <a:srgbClr val="F7F5FF"/>
      </a:lt1>
      <a:dk2>
        <a:srgbClr val="5B5675"/>
      </a:dk2>
      <a:lt2>
        <a:srgbClr val="E9E4FF"/>
      </a:lt2>
      <a:accent1>
        <a:srgbClr val="6C4CF1"/>
      </a:accent1>
      <a:accent2>
        <a:srgbClr val="F25C9B"/>
      </a:accent2>
      <a:accent3>
        <a:srgbClr val="16BFA5"/>
      </a:accent3>
      <a:accent4>
        <a:srgbClr val="FFB648"/>
      </a:accent4>
      <a:accent5>
        <a:srgbClr val="DED7FC"/>
      </a:accent5>
      <a:accent6>
        <a:srgbClr val="D4D2DE"/>
      </a:accent6>
      <a:hlink>
        <a:srgbClr val="6C4CF1"/>
      </a:hlink>
      <a:folHlink>
        <a:srgbClr val="F25C9B"/>
      </a:folHlink>
    </a:clrScheme>
    <a:fontScheme name="Morphiq launch-391">
      <a:majorFont>
        <a:latin typeface="Syne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Aura Buds Pro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