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Sheet1!$A$2:$A$5</c:f>
              <c:strCache>
                <c:ptCount val="4"/>
                <c:pt idx="0">
                  <c:v>Digital ads</c:v>
                </c:pt>
                <c:pt idx="1">
                  <c:v>Creators</c:v>
                </c:pt>
                <c:pt idx="2">
                  <c:v>Launch event</c:v>
                </c:pt>
                <c:pt idx="3">
                  <c:v>PR &amp; content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20</c:v>
                </c:pt>
                <c:pt idx="3">
                  <c:v>15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tx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0"/>
      </c:doughnutChart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101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3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3" name="Connector 3"/>
          <p:cNvCxnSpPr/>
          <p:nvPr/>
        </p:nvCxnSpPr>
        <p:spPr>
          <a:xfrm>
            <a:off x="304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406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508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6" name="Connector 6"/>
          <p:cNvCxnSpPr/>
          <p:nvPr/>
        </p:nvCxnSpPr>
        <p:spPr>
          <a:xfrm>
            <a:off x="609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7" name="Connector 7"/>
          <p:cNvCxnSpPr/>
          <p:nvPr/>
        </p:nvCxnSpPr>
        <p:spPr>
          <a:xfrm>
            <a:off x="7112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8" name="Connector 8"/>
          <p:cNvCxnSpPr/>
          <p:nvPr/>
        </p:nvCxnSpPr>
        <p:spPr>
          <a:xfrm>
            <a:off x="8128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09" name="Connector 9"/>
          <p:cNvCxnSpPr/>
          <p:nvPr/>
        </p:nvCxnSpPr>
        <p:spPr>
          <a:xfrm>
            <a:off x="9144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0" name="Connector 10"/>
          <p:cNvCxnSpPr/>
          <p:nvPr/>
        </p:nvCxnSpPr>
        <p:spPr>
          <a:xfrm>
            <a:off x="10160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1" name="Connector 11"/>
          <p:cNvCxnSpPr/>
          <p:nvPr/>
        </p:nvCxnSpPr>
        <p:spPr>
          <a:xfrm>
            <a:off x="11176000" y="0"/>
            <a:ext cx="0" cy="15240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cxnSp>
        <p:nvCxnSpPr>
          <p:cNvPr id="112" name="Connector 12"/>
          <p:cNvCxnSpPr/>
          <p:nvPr/>
        </p:nvCxnSpPr>
        <p:spPr>
          <a:xfrm>
            <a:off x="0" y="152400"/>
            <a:ext cx="121920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3" name="TextBox 1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LEDGERLY</a:t>
            </a:r>
          </a:p>
        </p:txBody>
      </p:sp>
      <p:sp>
        <p:nvSpPr>
          <p:cNvPr id="11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Freeform 3"/>
          <p:cNvSpPr/>
          <p:nvPr/>
        </p:nvSpPr>
        <p:spPr>
          <a:xfrm>
            <a:off x="0" y="0"/>
            <a:ext cx="7802880" cy="6858000"/>
          </a:xfrm>
          <a:custGeom>
            <a:avLst/>
            <a:gdLst/>
            <a:ahLst/>
            <a:cxnLst/>
            <a:rect l="l" t="t" r="r" b="b"/>
            <a:pathLst>
              <a:path w="7802880" h="6858000">
                <a:moveTo>
                  <a:pt x="0" y="0"/>
                </a:moveTo>
                <a:lnTo>
                  <a:pt x="7802880" y="0"/>
                </a:lnTo>
                <a:lnTo>
                  <a:pt x="536448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5364480" y="0"/>
            <a:ext cx="3169920" cy="6858000"/>
          </a:xfrm>
          <a:custGeom>
            <a:avLst/>
            <a:gdLst/>
            <a:ahLst/>
            <a:cxnLst/>
            <a:rect l="l" t="t" r="r" b="b"/>
            <a:pathLst>
              <a:path w="3169920" h="6858000">
                <a:moveTo>
                  <a:pt x="2438400" y="0"/>
                </a:moveTo>
                <a:lnTo>
                  <a:pt x="3169920" y="0"/>
                </a:lnTo>
                <a:lnTo>
                  <a:pt x="73152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8002007" y="892363"/>
            <a:ext cx="2718205" cy="2718205"/>
          </a:xfrm>
          <a:prstGeom prst="ellipse">
            <a:avLst/>
          </a:prstGeom>
          <a:solidFill>
            <a:schemeClr val="accent1">
              <a:alpha val="6949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776285" y="307040"/>
            <a:ext cx="1989329" cy="1989329"/>
          </a:xfrm>
          <a:prstGeom prst="ellipse">
            <a:avLst/>
          </a:prstGeom>
          <a:solidFill>
            <a:schemeClr val="accent2">
              <a:alpha val="6547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945652" y="3874455"/>
            <a:ext cx="1914607" cy="1914607"/>
          </a:xfrm>
          <a:prstGeom prst="ellipse">
            <a:avLst/>
          </a:prstGeom>
          <a:solidFill>
            <a:schemeClr val="accent3">
              <a:alpha val="74529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426627" y="3540459"/>
            <a:ext cx="2156680" cy="2156680"/>
          </a:xfrm>
          <a:prstGeom prst="ellipse">
            <a:avLst/>
          </a:prstGeom>
          <a:solidFill>
            <a:schemeClr val="accent4">
              <a:alpha val="83516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276494" y="268533"/>
            <a:ext cx="1902848" cy="1902848"/>
          </a:xfrm>
          <a:prstGeom prst="ellipse">
            <a:avLst/>
          </a:prstGeom>
          <a:solidFill>
            <a:schemeClr val="accent1">
              <a:alpha val="79883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09600" y="704850"/>
            <a:ext cx="5334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PRODUCT LAUNCH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LAUNCH DATE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0960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1 July 2026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5392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TEAM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15392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Product &amp; Marketing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98240" y="5810250"/>
            <a:ext cx="139192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98240" y="6000750"/>
            <a:ext cx="139192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Go-to-market plan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524000"/>
            <a:ext cx="560832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Ledgerly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463296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Simple accounting and GST billing for small shops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53721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382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2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Product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6210300" y="1733550"/>
            <a:ext cx="53721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438900" y="19240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38900" y="28575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Audience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09600" y="3981450"/>
            <a:ext cx="53721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382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Launch plan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6210300" y="3981450"/>
            <a:ext cx="5372100" cy="0"/>
          </a:xfrm>
          <a:prstGeom prst="line">
            <a:avLst/>
          </a:prstGeom>
          <a:ln w="31750">
            <a:solidFill>
              <a:schemeClr val="accent4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438900" y="4171950"/>
            <a:ext cx="114300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38900" y="5105400"/>
            <a:ext cx="4914900" cy="66675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Success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Product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181100" y="1333500"/>
            <a:ext cx="9829800" cy="3429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15000"/>
              </a:lnSpc>
            </a:pPr>
            <a:r>
              <a:rPr sz="5400" b="1" i="0">
                <a:solidFill>
                  <a:schemeClr val="bg1"/>
                </a:solidFill>
                <a:latin typeface="+mj-lt"/>
              </a:rPr>
              <a:t>Close your books in minutes, not weekends.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33600" y="4953000"/>
            <a:ext cx="79248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600" b="0" i="0">
                <a:solidFill>
                  <a:schemeClr val="bg1"/>
                </a:solidFill>
                <a:latin typeface="+mn-lt"/>
              </a:rPr>
              <a:t>The promise</a:t>
            </a:r>
          </a:p>
        </p:txBody>
      </p:sp>
      <p:sp>
        <p:nvSpPr>
          <p:cNvPr id="4" name="Rectangle 3"/>
          <p:cNvSpPr/>
          <p:nvPr/>
        </p:nvSpPr>
        <p:spPr>
          <a:xfrm>
            <a:off x="5810250" y="10477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34912" y="1733550"/>
            <a:ext cx="5047488" cy="4267200"/>
          </a:xfrm>
          <a:prstGeom prst="roundRect">
            <a:avLst>
              <a:gd name="adj" fmla="val 73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4905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27201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0162" y="4232910"/>
            <a:ext cx="485698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Product hero shot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1771650"/>
            <a:ext cx="5506212" cy="17922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Simple accounting and GST billing for small shops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696462"/>
            <a:ext cx="5506212" cy="230428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Ledgerly turns a phone into a billing counter, tracks stock and files GST-ready reports, so shop owners spend less time on paperwork.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Meet Ledgerly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893570"/>
            <a:ext cx="3479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89610" y="20497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One-tap billing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Bills with GST in seconds.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56100" y="1893570"/>
            <a:ext cx="34798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Diamond 7"/>
          <p:cNvSpPr/>
          <p:nvPr/>
        </p:nvSpPr>
        <p:spPr>
          <a:xfrm>
            <a:off x="4436110" y="20497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3561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Stock alerts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561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before items run out.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02600" y="1893570"/>
            <a:ext cx="34798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Isosceles Triangle 11"/>
          <p:cNvSpPr/>
          <p:nvPr/>
        </p:nvSpPr>
        <p:spPr>
          <a:xfrm>
            <a:off x="8182610" y="20497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02600" y="2712720"/>
            <a:ext cx="34798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Easy reports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02600" y="3474720"/>
            <a:ext cx="34798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GST-ready summaries every month.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Key features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Audience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Oval 2"/>
          <p:cNvSpPr/>
          <p:nvPr/>
        </p:nvSpPr>
        <p:spPr>
          <a:xfrm>
            <a:off x="1409700" y="1657350"/>
            <a:ext cx="2057400" cy="20574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14859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20193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850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5811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Suresh, 45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KIRANA OWNER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Wants fast billing and simple stock tracking.</a:t>
            </a:r>
          </a:p>
        </p:txBody>
      </p:sp>
      <p:sp>
        <p:nvSpPr>
          <p:cNvPr id="11" name="Oval 10"/>
          <p:cNvSpPr/>
          <p:nvPr/>
        </p:nvSpPr>
        <p:spPr>
          <a:xfrm>
            <a:off x="5067300" y="1657350"/>
            <a:ext cx="2057400" cy="20574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Image placeholder (right-click &gt; Format Shape &gt; Picture fill)"/>
          <p:cNvSpPr/>
          <p:nvPr/>
        </p:nvSpPr>
        <p:spPr>
          <a:xfrm>
            <a:off x="51435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56769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62426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2387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434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Neha, 30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BOUTIQUE OWNER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4196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Needs neat invoices and sales reports.</a:t>
            </a:r>
          </a:p>
        </p:txBody>
      </p:sp>
      <p:sp>
        <p:nvSpPr>
          <p:cNvPr id="19" name="Oval 18"/>
          <p:cNvSpPr/>
          <p:nvPr/>
        </p:nvSpPr>
        <p:spPr>
          <a:xfrm>
            <a:off x="8724900" y="1657350"/>
            <a:ext cx="2057400" cy="20574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Image placeholder (right-click &gt; Format Shape &gt; Picture fill)"/>
          <p:cNvSpPr/>
          <p:nvPr/>
        </p:nvSpPr>
        <p:spPr>
          <a:xfrm>
            <a:off x="8801100" y="1733550"/>
            <a:ext cx="1905000" cy="1905000"/>
          </a:xfrm>
          <a:prstGeom prst="ellipse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334500" y="2539365"/>
            <a:ext cx="838200" cy="335280"/>
          </a:xfrm>
          <a:custGeom>
            <a:avLst/>
            <a:gdLst/>
            <a:ahLst/>
            <a:cxnLst/>
            <a:rect l="l" t="t" r="r" b="b"/>
            <a:pathLst>
              <a:path w="838200" h="335280">
                <a:moveTo>
                  <a:pt x="0" y="335280"/>
                </a:moveTo>
                <a:lnTo>
                  <a:pt x="314325" y="0"/>
                </a:lnTo>
                <a:lnTo>
                  <a:pt x="502920" y="209550"/>
                </a:lnTo>
                <a:lnTo>
                  <a:pt x="607695" y="104775"/>
                </a:lnTo>
                <a:lnTo>
                  <a:pt x="838200" y="3352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00285" y="2371725"/>
            <a:ext cx="159258" cy="15925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896350" y="2937510"/>
            <a:ext cx="1714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Photo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001000" y="3867150"/>
            <a:ext cx="3505200" cy="323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j-lt"/>
              </a:rPr>
              <a:t>Imran, 38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01000" y="4210050"/>
            <a:ext cx="350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100">
                <a:solidFill>
                  <a:schemeClr val="accent2"/>
                </a:solidFill>
                <a:latin typeface="+mn-lt"/>
              </a:rPr>
              <a:t>HARDWARE DEALER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077200" y="4514850"/>
            <a:ext cx="3352800" cy="1409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Manages credit customers and dues.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Who it is for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1733550"/>
            <a:ext cx="531495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Typical alternatives</a:t>
            </a:r>
          </a:p>
        </p:txBody>
      </p:sp>
      <p:sp>
        <p:nvSpPr>
          <p:cNvPr id="5" name="Rectangle 4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Complicated set-up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Generic features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Hidden costs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6267450" y="1733550"/>
            <a:ext cx="531495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Ledgerly</a:t>
            </a:r>
          </a:p>
        </p:txBody>
      </p:sp>
      <p:sp>
        <p:nvSpPr>
          <p:cNvPr id="9" name="Rectangle 8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Ready in minutes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Built for this audience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Simple, honest pricing</a:t>
            </a:r>
          </a:p>
        </p:txBody>
      </p:sp>
      <p:sp>
        <p:nvSpPr>
          <p:cNvPr id="11" name="Oval 10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Why it wins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Launch plan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609600" y="3525774"/>
            <a:ext cx="109728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4" name="Oval 3"/>
          <p:cNvSpPr/>
          <p:nvPr/>
        </p:nvSpPr>
        <p:spPr>
          <a:xfrm>
            <a:off x="609600" y="3420999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T–6 wks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Seed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Beta users and early reviews</a:t>
            </a:r>
          </a:p>
        </p:txBody>
      </p:sp>
      <p:sp>
        <p:nvSpPr>
          <p:cNvPr id="8" name="Oval 7"/>
          <p:cNvSpPr/>
          <p:nvPr/>
        </p:nvSpPr>
        <p:spPr>
          <a:xfrm>
            <a:off x="3352800" y="3420999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33528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T–2 wks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528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Tease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528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Countdown content and waitlist</a:t>
            </a:r>
          </a:p>
        </p:txBody>
      </p:sp>
      <p:sp>
        <p:nvSpPr>
          <p:cNvPr id="12" name="Oval 11"/>
          <p:cNvSpPr/>
          <p:nvPr/>
        </p:nvSpPr>
        <p:spPr>
          <a:xfrm>
            <a:off x="6096000" y="3420999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6000" y="184937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Launch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6000" y="226847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Go live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0" y="257327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Event, press and creators</a:t>
            </a:r>
          </a:p>
        </p:txBody>
      </p:sp>
      <p:sp>
        <p:nvSpPr>
          <p:cNvPr id="16" name="Oval 15"/>
          <p:cNvSpPr/>
          <p:nvPr/>
        </p:nvSpPr>
        <p:spPr>
          <a:xfrm>
            <a:off x="8839200" y="3420999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839200" y="3811524"/>
            <a:ext cx="25146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1"/>
                </a:solidFill>
                <a:latin typeface="+mj-lt"/>
              </a:rPr>
              <a:t>T+4 wks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39200" y="4230624"/>
            <a:ext cx="25146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Sustain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839200" y="4535424"/>
            <a:ext cx="2514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Offers, reviews and referrals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timeline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5047488" cy="40767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6315456" y="19240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01206" y="18288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40%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44206" y="18669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Digital ads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315456" y="27432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601206" y="26479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25%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44206" y="26860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Creators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15456" y="35623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601206" y="34671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44206" y="350520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Launch event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315456" y="438150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01206" y="428625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15%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44206" y="4324350"/>
            <a:ext cx="3742944" cy="7429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PR &amp; content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Launch budget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Hero film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30-second launch video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Social kit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Posts, stories and reels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792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Retail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Shelf and display materials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Campaign visuals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463296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4632960" cy="685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7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99710" y="2095500"/>
            <a:ext cx="6225540" cy="1905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Success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6096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50K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763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sign-ups in 30 days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434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6101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4.5★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101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average review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77200" y="1733550"/>
            <a:ext cx="3505200" cy="3499104"/>
          </a:xfrm>
          <a:prstGeom prst="roundRect">
            <a:avLst>
              <a:gd name="adj" fmla="val 598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343900" y="2019300"/>
            <a:ext cx="2971800" cy="12382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20%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43900" y="3803904"/>
            <a:ext cx="2971800" cy="1143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30000"/>
              </a:lnSpc>
            </a:pPr>
            <a:r>
              <a:rPr sz="1900" b="0" i="0">
                <a:solidFill>
                  <a:schemeClr val="tx1"/>
                </a:solidFill>
                <a:latin typeface="+mn-lt"/>
              </a:rPr>
              <a:t>trial-to-paid conversion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5404104"/>
            <a:ext cx="109728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Targets, not results.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What success looks like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Risks and mitigations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8778240" cy="42100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Stock-outs: buffer inventory at two warehouses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Support load: extra shifts in launch week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Negative reviews: rapid-response team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▸"/>
            </a:pPr>
            <a:r>
              <a:rPr sz="2700" b="0" i="0">
                <a:solidFill>
                  <a:schemeClr val="tx1"/>
                </a:solidFill>
                <a:latin typeface="+mn-lt"/>
              </a:rPr>
              <a:t>Delays: weekly go/no-go checkpoints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6705600" y="0"/>
            <a:ext cx="5486400" cy="68580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578149" y="2876930"/>
            <a:ext cx="2392175" cy="2392175"/>
          </a:xfrm>
          <a:prstGeom prst="ellipse">
            <a:avLst/>
          </a:prstGeom>
          <a:solidFill>
            <a:schemeClr val="accent1">
              <a:alpha val="72601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141215" y="3709015"/>
            <a:ext cx="2754466" cy="2754466"/>
          </a:xfrm>
          <a:prstGeom prst="ellipse">
            <a:avLst/>
          </a:prstGeom>
          <a:solidFill>
            <a:schemeClr val="accent2">
              <a:alpha val="84157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6850881" y="2657204"/>
            <a:ext cx="2843372" cy="2843372"/>
          </a:xfrm>
          <a:prstGeom prst="ellipse">
            <a:avLst/>
          </a:prstGeom>
          <a:solidFill>
            <a:schemeClr val="accent3">
              <a:alpha val="75278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5842693" y="2017044"/>
            <a:ext cx="3213005" cy="3213005"/>
          </a:xfrm>
          <a:prstGeom prst="ellipse">
            <a:avLst/>
          </a:prstGeom>
          <a:solidFill>
            <a:schemeClr val="accent4">
              <a:alpha val="69542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10100889" y="594213"/>
            <a:ext cx="2202228" cy="2202228"/>
          </a:xfrm>
          <a:prstGeom prst="ellipse">
            <a:avLst/>
          </a:prstGeom>
          <a:solidFill>
            <a:schemeClr val="accent1">
              <a:alpha val="73984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5200650"/>
            <a:ext cx="54864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Product &amp; Marketing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548640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Ready for launch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54864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Questions, ideas, last-minute checks?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launch-396">
  <a:themeElements>
    <a:clrScheme name="Morphiq launch-396">
      <a:dk1>
        <a:srgbClr val="26201C"/>
      </a:dk1>
      <a:lt1>
        <a:srgbClr val="FFF8F3"/>
      </a:lt1>
      <a:dk2>
        <a:srgbClr val="6A5C53"/>
      </a:dk2>
      <a:lt2>
        <a:srgbClr val="FBE7DC"/>
      </a:lt2>
      <a:accent1>
        <a:srgbClr val="F2545B"/>
      </a:accent1>
      <a:accent2>
        <a:srgbClr val="2E294E"/>
      </a:accent2>
      <a:accent3>
        <a:srgbClr val="F9A03F"/>
      </a:accent3>
      <a:accent4>
        <a:srgbClr val="1B998B"/>
      </a:accent4>
      <a:accent5>
        <a:srgbClr val="FDDAD8"/>
      </a:accent5>
      <a:accent6>
        <a:srgbClr val="DCD5D1"/>
      </a:accent6>
      <a:hlink>
        <a:srgbClr val="F2545B"/>
      </a:hlink>
      <a:folHlink>
        <a:srgbClr val="2E294E"/>
      </a:folHlink>
    </a:clrScheme>
    <a:fontScheme name="Morphiq launch-396">
      <a:majorFont>
        <a:latin typeface="Sora"/>
        <a:ea typeface=""/>
        <a:cs typeface=""/>
      </a:majorFont>
      <a:minorFont>
        <a:latin typeface="S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Ledgerly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