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Digital ads</c:v>
                </c:pt>
                <c:pt idx="1">
                  <c:v>Creators</c:v>
                </c:pt>
                <c:pt idx="2">
                  <c:v>Launch event</c:v>
                </c:pt>
                <c:pt idx="3">
                  <c:v>PR &amp; content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NIMBUS SMARTWATCH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NIMBUS SMARTWATCH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NIMBUS SMARTWATCH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NIMBUS SMARTWATCH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162020" y="2880360"/>
            <a:ext cx="561807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907991" y="3828410"/>
            <a:ext cx="486539" cy="280904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213970" y="4522431"/>
            <a:ext cx="280904" cy="486539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265920" y="4776460"/>
            <a:ext cx="0" cy="561807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8036966" y="4522431"/>
            <a:ext cx="280904" cy="486539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7137310" y="3828410"/>
            <a:ext cx="486539" cy="280904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6808013" y="2880360"/>
            <a:ext cx="561807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7137310" y="1651406"/>
            <a:ext cx="486539" cy="280904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036966" y="751750"/>
            <a:ext cx="280904" cy="486539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265920" y="422453"/>
            <a:ext cx="0" cy="561807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213970" y="751750"/>
            <a:ext cx="280904" cy="486539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907991" y="1651406"/>
            <a:ext cx="486539" cy="280904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861402" y="1475842"/>
            <a:ext cx="2809037" cy="280903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676022" y="4003975"/>
            <a:ext cx="1179795" cy="70225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619842" y="4734324"/>
            <a:ext cx="1292157" cy="182587"/>
          </a:xfrm>
          <a:prstGeom prst="roundRect">
            <a:avLst>
              <a:gd name="adj" fmla="val 1565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619842" y="5015228"/>
            <a:ext cx="1292157" cy="182587"/>
          </a:xfrm>
          <a:prstGeom prst="roundRect">
            <a:avLst>
              <a:gd name="adj" fmla="val 1565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619842" y="5296132"/>
            <a:ext cx="1292157" cy="182587"/>
          </a:xfrm>
          <a:prstGeom prst="roundRect">
            <a:avLst>
              <a:gd name="adj" fmla="val 1565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914790" y="3020812"/>
            <a:ext cx="351130" cy="491581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265920" y="3020812"/>
            <a:ext cx="351130" cy="491581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Rectangle 23"/>
          <p:cNvSpPr/>
          <p:nvPr/>
        </p:nvSpPr>
        <p:spPr>
          <a:xfrm>
            <a:off x="609600" y="6477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9600" y="857250"/>
            <a:ext cx="49987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PRODUCT LAUNCH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96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LAUNCH DATE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6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 October 2026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749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749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Product &amp; Marketing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402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STATUS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402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Go-to-market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52006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900" b="0" i="0">
                <a:solidFill>
                  <a:schemeClr val="tx1"/>
                </a:solidFill>
                <a:latin typeface="+mj-lt"/>
              </a:rPr>
              <a:t>Nimbus Smartwatch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91000"/>
            <a:ext cx="47548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Health tracking and 10-day battery for everyday India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733550"/>
            <a:ext cx="5372100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53721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733550"/>
            <a:ext cx="5372100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733550"/>
            <a:ext cx="53721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600" y="3981450"/>
            <a:ext cx="5372100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09600" y="3981450"/>
            <a:ext cx="53721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 plan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0300" y="3981450"/>
            <a:ext cx="5372100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3721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Success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Product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Your health, on your wrist, all week long.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promise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hero 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Health tracking and 10-day battery for everyday India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Nimbus tracks heart rate, sleep and SpO₂, supports UPI tap-to-pay and lasts ten days on a charge.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Meet Nimbus Smartwatch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10-day battery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Charge once a week.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Health suite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Heart, sleep and SpO₂.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Tap to pay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UPI payments from the wrist.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Key features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Audience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097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Kavya, 24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FITNESS BEGINNER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simple daily goals.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Rahul, 33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BUSY MANAGER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Tracks sleep and stress.</a:t>
            </a:r>
          </a:p>
        </p:txBody>
      </p:sp>
      <p:sp>
        <p:nvSpPr>
          <p:cNvPr id="20" name="Oval 19"/>
          <p:cNvSpPr/>
          <p:nvPr/>
        </p:nvSpPr>
        <p:spPr>
          <a:xfrm>
            <a:off x="87249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Anil, 52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HEALTH-CONSCIOUS PARENT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Monitors heart rate.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Who it is for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Typical alternatives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Complicated set-up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Generic features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Hidden costs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131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Nimbus Smartwatch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Ready in minutes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Built for this audience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Simple, honest pricing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Why it wins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Launch plan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T–6 wks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Seed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Beta users and early reviews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T–2 wks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Countdown content and waitlist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Launch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Go live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Event, press and creators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T+4 wks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Offers, reviews and referrals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Launch timeline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5456" y="19240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4206" y="18669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Digital 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5456" y="27432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1206" y="26479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4206" y="26860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Creators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5456" y="35623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1206" y="34671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4206" y="35052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Launch event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5456" y="43815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1206" y="42862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4206" y="43243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 &amp; content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Launch budget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film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30-second launch video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kit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Posts, stories and reels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Shelf and display materials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Campaign visuals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Success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50K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sign-ups in 30 days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4.5★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review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trial-to-paid conversion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Targets, not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What success looks like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Risks and mitigations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Stock-outs: buffer inventory at two warehouses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Support load: extra shifts in launch week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Negative reviews: rapid-response team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Delays: weekly go/no-go checkpoints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Product &amp; Marketing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bg1"/>
                </a:solidFill>
                <a:latin typeface="+mj-lt"/>
              </a:rPr>
              <a:t>Ready for launch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ideas, last-minute checks?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launch-398">
  <a:themeElements>
    <a:clrScheme name="Morphiq launch-398">
      <a:dk1>
        <a:srgbClr val="EEF3EC"/>
      </a:dk1>
      <a:lt1>
        <a:srgbClr val="0F1F17"/>
      </a:lt1>
      <a:dk2>
        <a:srgbClr val="9FB3A6"/>
      </a:dk2>
      <a:lt2>
        <a:srgbClr val="183026"/>
      </a:lt2>
      <a:accent1>
        <a:srgbClr val="7BD389"/>
      </a:accent1>
      <a:accent2>
        <a:srgbClr val="F2C14E"/>
      </a:accent2>
      <a:accent3>
        <a:srgbClr val="E07A5F"/>
      </a:accent3>
      <a:accent4>
        <a:srgbClr val="6FB1C7"/>
      </a:accent4>
      <a:accent5>
        <a:srgbClr val="223F2C"/>
      </a:accent5>
      <a:accent6>
        <a:srgbClr val="334139"/>
      </a:accent6>
      <a:hlink>
        <a:srgbClr val="7BD389"/>
      </a:hlink>
      <a:folHlink>
        <a:srgbClr val="F2C14E"/>
      </a:folHlink>
    </a:clrScheme>
    <a:fontScheme name="Morphiq launch-398">
      <a:majorFont>
        <a:latin typeface="Abril Fatface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Nimbus Smartwatch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