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Avg ₹ per sq ft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5400</c:v>
                </c:pt>
                <c:pt idx="1">
                  <c:v>5800</c:v>
                </c:pt>
                <c:pt idx="2">
                  <c:v>6300</c:v>
                </c:pt>
                <c:pt idx="3">
                  <c:v>6900</c:v>
                </c:pt>
                <c:pt idx="4">
                  <c:v>7400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 ACRES VILLAS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 ACRES VILLAS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 ACRES VILLAS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 ACRES VILLAS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559040" y="411480"/>
            <a:ext cx="754380" cy="75438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87680" y="779553"/>
            <a:ext cx="1503903" cy="264944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3880" y="9129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5330" y="9129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78230" y="9129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592580" y="9129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3880" y="11605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5330" y="11605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06780" y="11605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078230" y="11605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592580" y="11605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078230" y="14082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1592580" y="14082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764030" y="14082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35330" y="16558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06780" y="16558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78230" y="16558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249680" y="16558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421130" y="16558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764030" y="16558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63880" y="19035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35330" y="19035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906780" y="19035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078230" y="19035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421130" y="19035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592580" y="19035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764030" y="19035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735330" y="21511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906780" y="21511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1078230" y="21511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1421130" y="21511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592580" y="21511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1764030" y="21511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63880" y="23988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735330" y="23988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1592580" y="23988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906780" y="26464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1078230" y="26464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249680" y="26464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592580" y="26464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906780" y="28941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592580" y="28941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2029683" y="1318657"/>
            <a:ext cx="1099603" cy="211034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2620233" y="145200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2791683" y="145200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2791683" y="169965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2277333" y="194730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2791683" y="194730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2277333" y="219495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2620233" y="219495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2105883" y="244260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2791683" y="244260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2277333" y="269025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2448783" y="269025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2277333" y="293790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2448783" y="293790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3167386" y="1034238"/>
            <a:ext cx="980882" cy="239476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3415036" y="116758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3586486" y="116758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3757936" y="116758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3929386" y="116758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3243586" y="141523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3415036" y="141523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3586486" y="141523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3757936" y="141523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3929386" y="141523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3929386" y="166288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3243586" y="191053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3415036" y="191053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3757936" y="191053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3929386" y="191053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3415036" y="215818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3586486" y="215818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3757936" y="215818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3757936" y="240583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3586486" y="265348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3757936" y="290113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3929386" y="290113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4186368" y="1868908"/>
            <a:ext cx="1026672" cy="15600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4434018" y="20022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4948368" y="20022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4434018" y="22499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4605468" y="22499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4776918" y="22499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4948368" y="24975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4262568" y="27452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4776918" y="27452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4948368" y="27452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4434018" y="29928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4605468" y="29928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4776918" y="29928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4948368" y="29928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5251140" y="1482458"/>
            <a:ext cx="1014057" cy="194654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5327340" y="16158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5498790" y="16158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5670240" y="16158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Rectangle 100"/>
          <p:cNvSpPr/>
          <p:nvPr/>
        </p:nvSpPr>
        <p:spPr>
          <a:xfrm>
            <a:off x="5841690" y="16158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>
            <a:off x="6013140" y="16158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>
            <a:off x="5498790" y="18634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5670240" y="18634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5498790" y="21111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5670240" y="21111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5498790" y="23587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>
            <a:off x="5670240" y="23587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Rectangle 108"/>
          <p:cNvSpPr/>
          <p:nvPr/>
        </p:nvSpPr>
        <p:spPr>
          <a:xfrm>
            <a:off x="5841690" y="23587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Rectangle 109"/>
          <p:cNvSpPr/>
          <p:nvPr/>
        </p:nvSpPr>
        <p:spPr>
          <a:xfrm>
            <a:off x="5327340" y="26064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Rectangle 110"/>
          <p:cNvSpPr/>
          <p:nvPr/>
        </p:nvSpPr>
        <p:spPr>
          <a:xfrm>
            <a:off x="5670240" y="26064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>
            <a:off x="5327340" y="28540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5498790" y="28540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Rectangle 113"/>
          <p:cNvSpPr/>
          <p:nvPr/>
        </p:nvSpPr>
        <p:spPr>
          <a:xfrm>
            <a:off x="5670240" y="28540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>
            <a:off x="5841690" y="28540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>
            <a:off x="6013140" y="28540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>
            <a:off x="5327340" y="31017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5498790" y="31017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>
            <a:off x="5841690" y="31017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>
            <a:off x="6303297" y="1808829"/>
            <a:ext cx="1673461" cy="162017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Rectangle 120"/>
          <p:cNvSpPr/>
          <p:nvPr/>
        </p:nvSpPr>
        <p:spPr>
          <a:xfrm>
            <a:off x="6550947" y="19421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Rectangle 121"/>
          <p:cNvSpPr/>
          <p:nvPr/>
        </p:nvSpPr>
        <p:spPr>
          <a:xfrm>
            <a:off x="6722397" y="19421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Rectangle 122"/>
          <p:cNvSpPr/>
          <p:nvPr/>
        </p:nvSpPr>
        <p:spPr>
          <a:xfrm>
            <a:off x="6893847" y="19421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Rectangle 123"/>
          <p:cNvSpPr/>
          <p:nvPr/>
        </p:nvSpPr>
        <p:spPr>
          <a:xfrm>
            <a:off x="7065297" y="19421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Rectangle 124"/>
          <p:cNvSpPr/>
          <p:nvPr/>
        </p:nvSpPr>
        <p:spPr>
          <a:xfrm>
            <a:off x="7236747" y="19421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Rectangle 125"/>
          <p:cNvSpPr/>
          <p:nvPr/>
        </p:nvSpPr>
        <p:spPr>
          <a:xfrm>
            <a:off x="7579647" y="19421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Rectangle 126"/>
          <p:cNvSpPr/>
          <p:nvPr/>
        </p:nvSpPr>
        <p:spPr>
          <a:xfrm>
            <a:off x="7751097" y="19421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Rectangle 127"/>
          <p:cNvSpPr/>
          <p:nvPr/>
        </p:nvSpPr>
        <p:spPr>
          <a:xfrm>
            <a:off x="6379497" y="21898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Rectangle 128"/>
          <p:cNvSpPr/>
          <p:nvPr/>
        </p:nvSpPr>
        <p:spPr>
          <a:xfrm>
            <a:off x="6893847" y="21898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Rectangle 129"/>
          <p:cNvSpPr/>
          <p:nvPr/>
        </p:nvSpPr>
        <p:spPr>
          <a:xfrm>
            <a:off x="7065297" y="21898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Rectangle 130"/>
          <p:cNvSpPr/>
          <p:nvPr/>
        </p:nvSpPr>
        <p:spPr>
          <a:xfrm>
            <a:off x="7408197" y="21898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Rectangle 131"/>
          <p:cNvSpPr/>
          <p:nvPr/>
        </p:nvSpPr>
        <p:spPr>
          <a:xfrm>
            <a:off x="7579647" y="21898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Rectangle 132"/>
          <p:cNvSpPr/>
          <p:nvPr/>
        </p:nvSpPr>
        <p:spPr>
          <a:xfrm>
            <a:off x="7751097" y="21898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Rectangle 133"/>
          <p:cNvSpPr/>
          <p:nvPr/>
        </p:nvSpPr>
        <p:spPr>
          <a:xfrm>
            <a:off x="6550947" y="24374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Rectangle 134"/>
          <p:cNvSpPr/>
          <p:nvPr/>
        </p:nvSpPr>
        <p:spPr>
          <a:xfrm>
            <a:off x="6893847" y="24374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Rectangle 135"/>
          <p:cNvSpPr/>
          <p:nvPr/>
        </p:nvSpPr>
        <p:spPr>
          <a:xfrm>
            <a:off x="7065297" y="24374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Rectangle 136"/>
          <p:cNvSpPr/>
          <p:nvPr/>
        </p:nvSpPr>
        <p:spPr>
          <a:xfrm>
            <a:off x="7236747" y="24374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Rectangle 137"/>
          <p:cNvSpPr/>
          <p:nvPr/>
        </p:nvSpPr>
        <p:spPr>
          <a:xfrm>
            <a:off x="7408197" y="24374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Rectangle 138"/>
          <p:cNvSpPr/>
          <p:nvPr/>
        </p:nvSpPr>
        <p:spPr>
          <a:xfrm>
            <a:off x="7579647" y="24374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Rectangle 139"/>
          <p:cNvSpPr/>
          <p:nvPr/>
        </p:nvSpPr>
        <p:spPr>
          <a:xfrm>
            <a:off x="6379497" y="26851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Rectangle 140"/>
          <p:cNvSpPr/>
          <p:nvPr/>
        </p:nvSpPr>
        <p:spPr>
          <a:xfrm>
            <a:off x="6550947" y="26851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Rectangle 141"/>
          <p:cNvSpPr/>
          <p:nvPr/>
        </p:nvSpPr>
        <p:spPr>
          <a:xfrm>
            <a:off x="6722397" y="26851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Rectangle 142"/>
          <p:cNvSpPr/>
          <p:nvPr/>
        </p:nvSpPr>
        <p:spPr>
          <a:xfrm>
            <a:off x="7236747" y="26851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Rectangle 143"/>
          <p:cNvSpPr/>
          <p:nvPr/>
        </p:nvSpPr>
        <p:spPr>
          <a:xfrm>
            <a:off x="7579647" y="26851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Rectangle 144"/>
          <p:cNvSpPr/>
          <p:nvPr/>
        </p:nvSpPr>
        <p:spPr>
          <a:xfrm>
            <a:off x="6550947" y="29327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Rectangle 145"/>
          <p:cNvSpPr/>
          <p:nvPr/>
        </p:nvSpPr>
        <p:spPr>
          <a:xfrm>
            <a:off x="6722397" y="29327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Rectangle 146"/>
          <p:cNvSpPr/>
          <p:nvPr/>
        </p:nvSpPr>
        <p:spPr>
          <a:xfrm>
            <a:off x="6893847" y="29327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Rectangle 147"/>
          <p:cNvSpPr/>
          <p:nvPr/>
        </p:nvSpPr>
        <p:spPr>
          <a:xfrm>
            <a:off x="7065297" y="29327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Rectangle 148"/>
          <p:cNvSpPr/>
          <p:nvPr/>
        </p:nvSpPr>
        <p:spPr>
          <a:xfrm>
            <a:off x="7579647" y="29327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Rectangle 149"/>
          <p:cNvSpPr/>
          <p:nvPr/>
        </p:nvSpPr>
        <p:spPr>
          <a:xfrm>
            <a:off x="8014858" y="2195154"/>
            <a:ext cx="1441224" cy="123384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Rectangle 150"/>
          <p:cNvSpPr/>
          <p:nvPr/>
        </p:nvSpPr>
        <p:spPr>
          <a:xfrm>
            <a:off x="8433958" y="23285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Rectangle 151"/>
          <p:cNvSpPr/>
          <p:nvPr/>
        </p:nvSpPr>
        <p:spPr>
          <a:xfrm>
            <a:off x="8605408" y="23285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Rectangle 152"/>
          <p:cNvSpPr/>
          <p:nvPr/>
        </p:nvSpPr>
        <p:spPr>
          <a:xfrm>
            <a:off x="8091058" y="25761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Rectangle 153"/>
          <p:cNvSpPr/>
          <p:nvPr/>
        </p:nvSpPr>
        <p:spPr>
          <a:xfrm>
            <a:off x="8262508" y="25761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Rectangle 154"/>
          <p:cNvSpPr/>
          <p:nvPr/>
        </p:nvSpPr>
        <p:spPr>
          <a:xfrm>
            <a:off x="8433958" y="25761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Rectangle 155"/>
          <p:cNvSpPr/>
          <p:nvPr/>
        </p:nvSpPr>
        <p:spPr>
          <a:xfrm>
            <a:off x="8776858" y="25761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Rectangle 156"/>
          <p:cNvSpPr/>
          <p:nvPr/>
        </p:nvSpPr>
        <p:spPr>
          <a:xfrm>
            <a:off x="9119758" y="25761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Rectangle 157"/>
          <p:cNvSpPr/>
          <p:nvPr/>
        </p:nvSpPr>
        <p:spPr>
          <a:xfrm>
            <a:off x="8091058" y="28238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Rectangle 158"/>
          <p:cNvSpPr/>
          <p:nvPr/>
        </p:nvSpPr>
        <p:spPr>
          <a:xfrm>
            <a:off x="8262508" y="28238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Rectangle 159"/>
          <p:cNvSpPr/>
          <p:nvPr/>
        </p:nvSpPr>
        <p:spPr>
          <a:xfrm>
            <a:off x="8605408" y="28238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1" name="Rectangle 160"/>
          <p:cNvSpPr/>
          <p:nvPr/>
        </p:nvSpPr>
        <p:spPr>
          <a:xfrm>
            <a:off x="8776858" y="28238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2" name="Rectangle 161"/>
          <p:cNvSpPr/>
          <p:nvPr/>
        </p:nvSpPr>
        <p:spPr>
          <a:xfrm>
            <a:off x="8948308" y="28238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3" name="Rectangle 162"/>
          <p:cNvSpPr/>
          <p:nvPr/>
        </p:nvSpPr>
        <p:spPr>
          <a:xfrm>
            <a:off x="9119758" y="28238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4" name="Rectangle 163"/>
          <p:cNvSpPr/>
          <p:nvPr/>
        </p:nvSpPr>
        <p:spPr>
          <a:xfrm>
            <a:off x="8262508" y="30714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5" name="Rectangle 164"/>
          <p:cNvSpPr/>
          <p:nvPr/>
        </p:nvSpPr>
        <p:spPr>
          <a:xfrm>
            <a:off x="8433958" y="30714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6" name="Rectangle 165"/>
          <p:cNvSpPr/>
          <p:nvPr/>
        </p:nvSpPr>
        <p:spPr>
          <a:xfrm>
            <a:off x="8776858" y="30714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7" name="Rectangle 166"/>
          <p:cNvSpPr/>
          <p:nvPr/>
        </p:nvSpPr>
        <p:spPr>
          <a:xfrm>
            <a:off x="9494182" y="2080202"/>
            <a:ext cx="1785479" cy="13487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8" name="Rectangle 167"/>
          <p:cNvSpPr/>
          <p:nvPr/>
        </p:nvSpPr>
        <p:spPr>
          <a:xfrm>
            <a:off x="9913282" y="22135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9" name="Rectangle 168"/>
          <p:cNvSpPr/>
          <p:nvPr/>
        </p:nvSpPr>
        <p:spPr>
          <a:xfrm>
            <a:off x="10084732" y="22135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0" name="Rectangle 169"/>
          <p:cNvSpPr/>
          <p:nvPr/>
        </p:nvSpPr>
        <p:spPr>
          <a:xfrm>
            <a:off x="10256182" y="22135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1" name="Rectangle 170"/>
          <p:cNvSpPr/>
          <p:nvPr/>
        </p:nvSpPr>
        <p:spPr>
          <a:xfrm>
            <a:off x="10427632" y="22135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2" name="Rectangle 171"/>
          <p:cNvSpPr/>
          <p:nvPr/>
        </p:nvSpPr>
        <p:spPr>
          <a:xfrm>
            <a:off x="10770532" y="22135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3" name="Rectangle 172"/>
          <p:cNvSpPr/>
          <p:nvPr/>
        </p:nvSpPr>
        <p:spPr>
          <a:xfrm>
            <a:off x="10941982" y="22135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4" name="Rectangle 173"/>
          <p:cNvSpPr/>
          <p:nvPr/>
        </p:nvSpPr>
        <p:spPr>
          <a:xfrm>
            <a:off x="10084732" y="24612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5" name="Rectangle 174"/>
          <p:cNvSpPr/>
          <p:nvPr/>
        </p:nvSpPr>
        <p:spPr>
          <a:xfrm>
            <a:off x="10599082" y="24612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6" name="Rectangle 175"/>
          <p:cNvSpPr/>
          <p:nvPr/>
        </p:nvSpPr>
        <p:spPr>
          <a:xfrm>
            <a:off x="10770532" y="24612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7" name="Rectangle 176"/>
          <p:cNvSpPr/>
          <p:nvPr/>
        </p:nvSpPr>
        <p:spPr>
          <a:xfrm>
            <a:off x="10941982" y="24612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8" name="Rectangle 177"/>
          <p:cNvSpPr/>
          <p:nvPr/>
        </p:nvSpPr>
        <p:spPr>
          <a:xfrm>
            <a:off x="9741832" y="27088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9" name="Rectangle 178"/>
          <p:cNvSpPr/>
          <p:nvPr/>
        </p:nvSpPr>
        <p:spPr>
          <a:xfrm>
            <a:off x="10427632" y="27088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0" name="Rectangle 179"/>
          <p:cNvSpPr/>
          <p:nvPr/>
        </p:nvSpPr>
        <p:spPr>
          <a:xfrm>
            <a:off x="10599082" y="27088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1" name="Rectangle 180"/>
          <p:cNvSpPr/>
          <p:nvPr/>
        </p:nvSpPr>
        <p:spPr>
          <a:xfrm>
            <a:off x="10770532" y="27088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2" name="Rectangle 181"/>
          <p:cNvSpPr/>
          <p:nvPr/>
        </p:nvSpPr>
        <p:spPr>
          <a:xfrm>
            <a:off x="9913282" y="29565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3" name="Rectangle 182"/>
          <p:cNvSpPr/>
          <p:nvPr/>
        </p:nvSpPr>
        <p:spPr>
          <a:xfrm>
            <a:off x="10084732" y="29565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4" name="Rectangle 183"/>
          <p:cNvSpPr/>
          <p:nvPr/>
        </p:nvSpPr>
        <p:spPr>
          <a:xfrm>
            <a:off x="10256182" y="29565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5" name="Rectangle 184"/>
          <p:cNvSpPr/>
          <p:nvPr/>
        </p:nvSpPr>
        <p:spPr>
          <a:xfrm>
            <a:off x="10427632" y="29565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6" name="Rectangle 185"/>
          <p:cNvSpPr/>
          <p:nvPr/>
        </p:nvSpPr>
        <p:spPr>
          <a:xfrm>
            <a:off x="10599082" y="29565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7" name="Rectangle 186"/>
          <p:cNvSpPr/>
          <p:nvPr/>
        </p:nvSpPr>
        <p:spPr>
          <a:xfrm>
            <a:off x="11317761" y="1390324"/>
            <a:ext cx="386559" cy="203867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8" name="Rectangle 187"/>
          <p:cNvSpPr/>
          <p:nvPr/>
        </p:nvSpPr>
        <p:spPr>
          <a:xfrm>
            <a:off x="11393961" y="15236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9" name="Rectangle 188"/>
          <p:cNvSpPr/>
          <p:nvPr/>
        </p:nvSpPr>
        <p:spPr>
          <a:xfrm>
            <a:off x="11393961" y="25142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0" name="Rectangle 189"/>
          <p:cNvSpPr/>
          <p:nvPr/>
        </p:nvSpPr>
        <p:spPr>
          <a:xfrm>
            <a:off x="11393961" y="27619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1" name="Rectangle 190"/>
          <p:cNvSpPr/>
          <p:nvPr/>
        </p:nvSpPr>
        <p:spPr>
          <a:xfrm>
            <a:off x="6858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2" name="TextBox 191"/>
          <p:cNvSpPr txBox="1"/>
          <p:nvPr/>
        </p:nvSpPr>
        <p:spPr>
          <a:xfrm>
            <a:off x="685800" y="59436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Sarjapur Road, Bengaluru   ·   Ready to move   ·   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Green Acres Villas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Gated villa community with private gardens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Location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Homes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Investment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oundRect">
            <a:avLst>
              <a:gd name="adj" fmla="val 25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Your own garden. Your own sky.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The address you deserve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2258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120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independent villas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22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450" b="1" i="0">
                <a:solidFill>
                  <a:schemeClr val="tx1"/>
                </a:solidFill>
                <a:latin typeface="+mj-lt"/>
              </a:rPr>
              <a:t>22 acres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gated community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22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 BHK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with private garden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Indicative details; refer to the final brochure.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Project at a glance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Location map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Peaceful, yet connected.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 quiet green pocket off a growing corridor, with schools and hospitals within fifteen minutes.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The location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Place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Distance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Time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School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 km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Hospital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 km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12 min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Ring road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9 km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20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Approximate, by road.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Distances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Garden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Private lawn and deck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Living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Double-height ceiling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Terrace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Sunset lounge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Life inside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Club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Pool, spa and café.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Sports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Tennis and cricket nets.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Kids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Play zones and daycare.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Amenities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Carpet area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Starting price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3 BHK villa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2,400 sq ft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2.4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 BHK villa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3,100 sq ft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3.1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 BHK corner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3,400 sq ft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3.5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Indicative prices, exclusive of taxes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Configurations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Sample data for illustration only.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Price trend in the area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2045494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Visit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Site and sample flat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685800" y="3050381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Choose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Unit and plan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Rounded Rectangle 14"/>
          <p:cNvSpPr/>
          <p:nvPr/>
        </p:nvSpPr>
        <p:spPr>
          <a:xfrm>
            <a:off x="685800" y="4055269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Book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Pay booking amount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Rounded Rectangle 19"/>
          <p:cNvSpPr/>
          <p:nvPr/>
        </p:nvSpPr>
        <p:spPr>
          <a:xfrm>
            <a:off x="685800" y="5060156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Move in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Possession and handover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Simple buying process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This project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Ready to move in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Private gardens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Low-density living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7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Typical projects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Delayed possession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Hidden charges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Small open areas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Why choose us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Our children play outside every evening. That alone was worth it.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A homeowner (placeholder testimonial)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350" b="1" i="0">
                <a:solidFill>
                  <a:schemeClr val="bg1"/>
                </a:solidFill>
                <a:latin typeface="+mn-lt"/>
              </a:rPr>
              <a:t>Sales office: +91 90000 00000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433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sales@yourdomain.in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Book a site visit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Sample flat open daily, 10 am – 7 pm.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realestate-139">
  <a:themeElements>
    <a:clrScheme name="Morphiq realestate-139">
      <a:dk1>
        <a:srgbClr val="F5EDE3"/>
      </a:dk1>
      <a:lt1>
        <a:srgbClr val="1E1612"/>
      </a:lt1>
      <a:dk2>
        <a:srgbClr val="BCA996"/>
      </a:dk2>
      <a:lt2>
        <a:srgbClr val="2C211B"/>
      </a:lt2>
      <a:accent1>
        <a:srgbClr val="D9A066"/>
      </a:accent1>
      <a:accent2>
        <a:srgbClr val="F5EDE3"/>
      </a:accent2>
      <a:accent3>
        <a:srgbClr val="8FA98F"/>
      </a:accent3>
      <a:accent4>
        <a:srgbClr val="C9644A"/>
      </a:accent4>
      <a:accent5>
        <a:srgbClr val="402F21"/>
      </a:accent5>
      <a:accent6>
        <a:srgbClr val="403833"/>
      </a:accent6>
      <a:hlink>
        <a:srgbClr val="D9A066"/>
      </a:hlink>
      <a:folHlink>
        <a:srgbClr val="F5EDE3"/>
      </a:folHlink>
    </a:clrScheme>
    <a:fontScheme name="Morphiq realestate-139">
      <a:majorFont>
        <a:latin typeface="Manrope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Acres Villas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