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3900</c:v>
                </c:pt>
                <c:pt idx="1">
                  <c:v>4200</c:v>
                </c:pt>
                <c:pt idx="2">
                  <c:v>4500</c:v>
                </c:pt>
                <c:pt idx="3">
                  <c:v>4900</c:v>
                </c:pt>
                <c:pt idx="4">
                  <c:v>5300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HERITAGE COURTYARD HOMES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96150" y="609600"/>
            <a:ext cx="4286250" cy="624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86650" y="800100"/>
            <a:ext cx="3905250" cy="60579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39325" y="2559558"/>
            <a:ext cx="733425" cy="733425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05750" y="3026025"/>
            <a:ext cx="308547" cy="33557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981950" y="36546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81950" y="39023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81950" y="41499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981950" y="43976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81950" y="51405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981950" y="53882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981950" y="58835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52397" y="3688115"/>
            <a:ext cx="375106" cy="26936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28597" y="382146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28597" y="45644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28597" y="481206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28597" y="50597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328597" y="580266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28597" y="605031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65602" y="3227912"/>
            <a:ext cx="455433" cy="31538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741802" y="36089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741802" y="48471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741802" y="50948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741802" y="534246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741802" y="559011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159135" y="4006733"/>
            <a:ext cx="270246" cy="237501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467481" y="4620017"/>
            <a:ext cx="437011" cy="176173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43681" y="4753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942591" y="4808561"/>
            <a:ext cx="475891" cy="157318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018791" y="51895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190241" y="51895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0018791" y="5437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0190241" y="5437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0190241" y="56848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0018791" y="5932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0190241" y="59325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0456583" y="4954236"/>
            <a:ext cx="356423" cy="142751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0532783" y="50875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0532783" y="53352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532783" y="558288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0532783" y="583053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851106" y="3978586"/>
            <a:ext cx="121694" cy="24031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96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ROW HOUSES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09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9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Vadodara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41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POSSESSION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41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Dec 2026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673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SALES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73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500" b="1" i="0">
                <a:solidFill>
                  <a:schemeClr val="tx1"/>
                </a:solidFill>
                <a:latin typeface="+mj-lt"/>
              </a:rPr>
              <a:t>Heritage Courtyard Homes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Row houses with courtyards and modern comfort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33400" y="3981450"/>
            <a:ext cx="54483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4483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The warmth of a courtyard home, built for today.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address you deserve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row houses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150" b="1" i="0">
                <a:solidFill>
                  <a:schemeClr val="accent1"/>
                </a:solidFill>
                <a:latin typeface="+mj-lt"/>
              </a:rPr>
              <a:t>3 &amp; 4 BHK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courtyards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150" b="1" i="0">
                <a:solidFill>
                  <a:schemeClr val="accent1"/>
                </a:solidFill>
                <a:latin typeface="+mj-lt"/>
              </a:rPr>
              <a:t>12 acres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gated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Location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Calm, close to the city.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Near schools, markets and the highway, in a quiet residential belt.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centre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Railway station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Highway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Homes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Courtyard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Open to the sky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With store room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Terrace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Family gatherings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Walking paths and lawns.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celebrations.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Gated with CCTV.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BHK row house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1,900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BHK row house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2,400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1.55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Corner unit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2,600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Investment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Courtyard design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Gated and secure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Near possession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projects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It feels like my grandparents' house, only easier to live in.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41">
  <a:themeElements>
    <a:clrScheme name="Morphiq realestate-141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realestate-141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Heritage Courtyard Homes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