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4800</c:v>
                </c:pt>
                <c:pt idx="1">
                  <c:v>5200</c:v>
                </c:pt>
                <c:pt idx="2">
                  <c:v>5700</c:v>
                </c:pt>
                <c:pt idx="3">
                  <c:v>6200</c:v>
                </c:pt>
                <c:pt idx="4">
                  <c:v>6750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CITY HOUSING MARKET OUTLOOK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928860" y="1508760"/>
            <a:ext cx="672084" cy="672084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39228" y="3724061"/>
            <a:ext cx="721302" cy="144229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482078" y="3327345"/>
            <a:ext cx="835602" cy="396716"/>
          </a:xfrm>
          <a:custGeom>
            <a:avLst/>
            <a:gdLst/>
            <a:ahLst/>
            <a:cxnLst/>
            <a:rect l="l" t="t" r="r" b="b"/>
            <a:pathLst>
              <a:path w="835602" h="396716">
                <a:moveTo>
                  <a:pt x="0" y="396716"/>
                </a:moveTo>
                <a:lnTo>
                  <a:pt x="417801" y="0"/>
                </a:lnTo>
                <a:lnTo>
                  <a:pt x="835602" y="3967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69062" y="3925983"/>
            <a:ext cx="158687" cy="2596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72009" y="3925983"/>
            <a:ext cx="158687" cy="2596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69062" y="4416365"/>
            <a:ext cx="158687" cy="2596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972009" y="4416365"/>
            <a:ext cx="158687" cy="25961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27749" y="4704824"/>
            <a:ext cx="144260" cy="4615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72544" y="3610828"/>
            <a:ext cx="760975" cy="15555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315394" y="3192291"/>
            <a:ext cx="875276" cy="418537"/>
          </a:xfrm>
          <a:custGeom>
            <a:avLst/>
            <a:gdLst/>
            <a:ahLst/>
            <a:cxnLst/>
            <a:rect l="l" t="t" r="r" b="b"/>
            <a:pathLst>
              <a:path w="875276" h="418537">
                <a:moveTo>
                  <a:pt x="0" y="418537"/>
                </a:moveTo>
                <a:lnTo>
                  <a:pt x="437638" y="0"/>
                </a:lnTo>
                <a:lnTo>
                  <a:pt x="875276" y="4185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09520" y="3828602"/>
            <a:ext cx="167415" cy="2799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29130" y="3828602"/>
            <a:ext cx="167415" cy="2799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509520" y="4357483"/>
            <a:ext cx="167415" cy="2799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29130" y="4357483"/>
            <a:ext cx="167415" cy="27999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76935" y="4668590"/>
            <a:ext cx="152195" cy="49777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245534" y="2922921"/>
            <a:ext cx="714390" cy="224343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188384" y="2530007"/>
            <a:ext cx="828690" cy="392914"/>
          </a:xfrm>
          <a:custGeom>
            <a:avLst/>
            <a:gdLst/>
            <a:ahLst/>
            <a:cxnLst/>
            <a:rect l="l" t="t" r="r" b="b"/>
            <a:pathLst>
              <a:path w="828690" h="392914">
                <a:moveTo>
                  <a:pt x="0" y="392914"/>
                </a:moveTo>
                <a:lnTo>
                  <a:pt x="414345" y="0"/>
                </a:lnTo>
                <a:lnTo>
                  <a:pt x="828690" y="39291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374124" y="3237003"/>
            <a:ext cx="157166" cy="40381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674168" y="3237003"/>
            <a:ext cx="157166" cy="40381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374124" y="3999772"/>
            <a:ext cx="157166" cy="40381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674168" y="3999772"/>
            <a:ext cx="157166" cy="40381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531290" y="4448460"/>
            <a:ext cx="142878" cy="7179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071938" y="3428685"/>
            <a:ext cx="694623" cy="173767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10014788" y="3046642"/>
            <a:ext cx="808923" cy="382043"/>
          </a:xfrm>
          <a:custGeom>
            <a:avLst/>
            <a:gdLst/>
            <a:ahLst/>
            <a:cxnLst/>
            <a:rect l="l" t="t" r="r" b="b"/>
            <a:pathLst>
              <a:path w="808923" h="382043">
                <a:moveTo>
                  <a:pt x="0" y="382043"/>
                </a:moveTo>
                <a:lnTo>
                  <a:pt x="404462" y="0"/>
                </a:lnTo>
                <a:lnTo>
                  <a:pt x="808923" y="3820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196970" y="3671959"/>
            <a:ext cx="152817" cy="312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488712" y="3671959"/>
            <a:ext cx="152817" cy="312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196970" y="4262769"/>
            <a:ext cx="152817" cy="312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0488712" y="4262769"/>
            <a:ext cx="152817" cy="31278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0349787" y="4610304"/>
            <a:ext cx="138925" cy="5560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27214" y="5166360"/>
            <a:ext cx="3509772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MARKET REPORT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Hyderabad   ·   Report 2026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700" b="1" i="0">
                <a:solidFill>
                  <a:schemeClr val="bg1"/>
                </a:solidFill>
                <a:latin typeface="+mj-lt"/>
              </a:rPr>
              <a:t>City Housing Market Outlook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Residential trends, prices and demand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3200" y="548640"/>
            <a:ext cx="1097280" cy="109728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61760" y="3453284"/>
            <a:ext cx="1209641" cy="25817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404610" y="2787981"/>
            <a:ext cx="1323941" cy="665303"/>
          </a:xfrm>
          <a:custGeom>
            <a:avLst/>
            <a:gdLst/>
            <a:ahLst/>
            <a:cxnLst/>
            <a:rect l="l" t="t" r="r" b="b"/>
            <a:pathLst>
              <a:path w="1323941" h="665303">
                <a:moveTo>
                  <a:pt x="0" y="665303"/>
                </a:moveTo>
                <a:lnTo>
                  <a:pt x="661970" y="0"/>
                </a:lnTo>
                <a:lnTo>
                  <a:pt x="1323941" y="6653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79495" y="3814729"/>
            <a:ext cx="266121" cy="46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87544" y="3814729"/>
            <a:ext cx="266121" cy="46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79495" y="4692527"/>
            <a:ext cx="266121" cy="46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87544" y="4692527"/>
            <a:ext cx="266121" cy="46471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945616" y="5208878"/>
            <a:ext cx="241928" cy="82616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854281" y="3559669"/>
            <a:ext cx="1442348" cy="247537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7797131" y="2766377"/>
            <a:ext cx="1556648" cy="793292"/>
          </a:xfrm>
          <a:custGeom>
            <a:avLst/>
            <a:gdLst/>
            <a:ahLst/>
            <a:cxnLst/>
            <a:rect l="l" t="t" r="r" b="b"/>
            <a:pathLst>
              <a:path w="1556648" h="793292">
                <a:moveTo>
                  <a:pt x="0" y="793292"/>
                </a:moveTo>
                <a:lnTo>
                  <a:pt x="778324" y="0"/>
                </a:lnTo>
                <a:lnTo>
                  <a:pt x="1556648" y="79329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13903" y="3906221"/>
            <a:ext cx="317317" cy="44556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19690" y="3906221"/>
            <a:ext cx="317317" cy="44556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3903" y="4747847"/>
            <a:ext cx="317317" cy="44556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19690" y="4747847"/>
            <a:ext cx="317317" cy="44556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31220" y="5242921"/>
            <a:ext cx="288470" cy="79211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79509" y="3168215"/>
            <a:ext cx="1323255" cy="286682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422359" y="2440425"/>
            <a:ext cx="1437555" cy="727790"/>
          </a:xfrm>
          <a:custGeom>
            <a:avLst/>
            <a:gdLst/>
            <a:ahLst/>
            <a:cxnLst/>
            <a:rect l="l" t="t" r="r" b="b"/>
            <a:pathLst>
              <a:path w="1437555" h="727790">
                <a:moveTo>
                  <a:pt x="0" y="727790"/>
                </a:moveTo>
                <a:lnTo>
                  <a:pt x="718777" y="0"/>
                </a:lnTo>
                <a:lnTo>
                  <a:pt x="1437555" y="72779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717695" y="3569571"/>
            <a:ext cx="291116" cy="5160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273462" y="3569571"/>
            <a:ext cx="291116" cy="5160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717695" y="4544291"/>
            <a:ext cx="291116" cy="5160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273462" y="4544291"/>
            <a:ext cx="291116" cy="51602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008811" y="5117656"/>
            <a:ext cx="264651" cy="91738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78880" y="6035040"/>
            <a:ext cx="573024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Demand stays strong where jobs and infrastructure grow.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Key message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+9%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average price rise (sample)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42K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homes launched (sample)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23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 mo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inventory (sample)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3200" y="548640"/>
            <a:ext cx="1097280" cy="109728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61760" y="3867100"/>
            <a:ext cx="1366038" cy="21679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404610" y="3115779"/>
            <a:ext cx="1480338" cy="751321"/>
          </a:xfrm>
          <a:custGeom>
            <a:avLst/>
            <a:gdLst/>
            <a:ahLst/>
            <a:cxnLst/>
            <a:rect l="l" t="t" r="r" b="b"/>
            <a:pathLst>
              <a:path w="1480338" h="751321">
                <a:moveTo>
                  <a:pt x="0" y="751321"/>
                </a:moveTo>
                <a:lnTo>
                  <a:pt x="740169" y="0"/>
                </a:lnTo>
                <a:lnTo>
                  <a:pt x="1480338" y="75132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707647" y="4170611"/>
            <a:ext cx="300528" cy="39022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81383" y="4170611"/>
            <a:ext cx="300528" cy="39022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707647" y="4907711"/>
            <a:ext cx="300528" cy="39022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281383" y="4907711"/>
            <a:ext cx="300528" cy="39022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008175" y="5341299"/>
            <a:ext cx="273208" cy="69374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10678" y="3252674"/>
            <a:ext cx="1426226" cy="278236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7953528" y="2468250"/>
            <a:ext cx="1540525" cy="784424"/>
          </a:xfrm>
          <a:custGeom>
            <a:avLst/>
            <a:gdLst/>
            <a:ahLst/>
            <a:cxnLst/>
            <a:rect l="l" t="t" r="r" b="b"/>
            <a:pathLst>
              <a:path w="1540525" h="784424">
                <a:moveTo>
                  <a:pt x="0" y="784424"/>
                </a:moveTo>
                <a:lnTo>
                  <a:pt x="770263" y="0"/>
                </a:lnTo>
                <a:lnTo>
                  <a:pt x="1540525" y="7844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67398" y="3642205"/>
            <a:ext cx="313770" cy="5008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66413" y="3642205"/>
            <a:ext cx="313770" cy="5008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67398" y="4588210"/>
            <a:ext cx="313770" cy="5008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66413" y="4588210"/>
            <a:ext cx="313770" cy="50082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581168" y="5144683"/>
            <a:ext cx="285245" cy="89035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619783" y="3693833"/>
            <a:ext cx="1329729" cy="234120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562633" y="2962482"/>
            <a:ext cx="1444030" cy="731351"/>
          </a:xfrm>
          <a:custGeom>
            <a:avLst/>
            <a:gdLst/>
            <a:ahLst/>
            <a:cxnLst/>
            <a:rect l="l" t="t" r="r" b="b"/>
            <a:pathLst>
              <a:path w="1444030" h="731351">
                <a:moveTo>
                  <a:pt x="0" y="731351"/>
                </a:moveTo>
                <a:lnTo>
                  <a:pt x="722015" y="0"/>
                </a:lnTo>
                <a:lnTo>
                  <a:pt x="1444030" y="7313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859135" y="4021602"/>
            <a:ext cx="292540" cy="4214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417621" y="4021602"/>
            <a:ext cx="292540" cy="4214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859135" y="4817612"/>
            <a:ext cx="292540" cy="4214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417621" y="4817612"/>
            <a:ext cx="292540" cy="42141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151675" y="5285854"/>
            <a:ext cx="265946" cy="7491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78880" y="6035040"/>
            <a:ext cx="573024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LOCATION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Growth corridors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West and north lead new launches.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3200" y="548640"/>
            <a:ext cx="1097280" cy="109728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61760" y="3083359"/>
            <a:ext cx="1438865" cy="295168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404610" y="2291984"/>
            <a:ext cx="1553165" cy="791375"/>
          </a:xfrm>
          <a:custGeom>
            <a:avLst/>
            <a:gdLst/>
            <a:ahLst/>
            <a:cxnLst/>
            <a:rect l="l" t="t" r="r" b="b"/>
            <a:pathLst>
              <a:path w="1553165" h="791375">
                <a:moveTo>
                  <a:pt x="0" y="791375"/>
                </a:moveTo>
                <a:lnTo>
                  <a:pt x="776583" y="0"/>
                </a:lnTo>
                <a:lnTo>
                  <a:pt x="1553165" y="79137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720756" y="3496595"/>
            <a:ext cx="316550" cy="5313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25079" y="3496595"/>
            <a:ext cx="316550" cy="5313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720756" y="4500166"/>
            <a:ext cx="316550" cy="5313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25079" y="4500166"/>
            <a:ext cx="316550" cy="5313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037306" y="5090502"/>
            <a:ext cx="287773" cy="94453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83505" y="3661084"/>
            <a:ext cx="1428143" cy="23739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026355" y="2875605"/>
            <a:ext cx="1542443" cy="785479"/>
          </a:xfrm>
          <a:custGeom>
            <a:avLst/>
            <a:gdLst/>
            <a:ahLst/>
            <a:cxnLst/>
            <a:rect l="l" t="t" r="r" b="b"/>
            <a:pathLst>
              <a:path w="1542443" h="785479">
                <a:moveTo>
                  <a:pt x="0" y="785479"/>
                </a:moveTo>
                <a:lnTo>
                  <a:pt x="771222" y="0"/>
                </a:lnTo>
                <a:lnTo>
                  <a:pt x="1542443" y="7854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0571" y="3993438"/>
            <a:ext cx="314191" cy="4273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40391" y="3993438"/>
            <a:ext cx="314191" cy="4273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0571" y="4800583"/>
            <a:ext cx="314191" cy="4273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40391" y="4800583"/>
            <a:ext cx="314191" cy="42731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654762" y="5275374"/>
            <a:ext cx="285629" cy="7596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694528" y="3185539"/>
            <a:ext cx="1115546" cy="284950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637378" y="2571988"/>
            <a:ext cx="1229847" cy="613551"/>
          </a:xfrm>
          <a:custGeom>
            <a:avLst/>
            <a:gdLst/>
            <a:ahLst/>
            <a:cxnLst/>
            <a:rect l="l" t="t" r="r" b="b"/>
            <a:pathLst>
              <a:path w="1229847" h="613551">
                <a:moveTo>
                  <a:pt x="0" y="613551"/>
                </a:moveTo>
                <a:lnTo>
                  <a:pt x="614923" y="0"/>
                </a:lnTo>
                <a:lnTo>
                  <a:pt x="1229847" y="61355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895327" y="3584469"/>
            <a:ext cx="245420" cy="5129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363856" y="3584469"/>
            <a:ext cx="245420" cy="5129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895327" y="4553299"/>
            <a:ext cx="245420" cy="5129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363856" y="4553299"/>
            <a:ext cx="245420" cy="51291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140747" y="5123200"/>
            <a:ext cx="223109" cy="9118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78880" y="6035040"/>
            <a:ext cx="573024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SPACES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Mid-segment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Most launches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Premium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Fastest growth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Plotted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Steady demand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Infrastructure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metro and roads.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Jobs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Services hiring.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Stable home-loan rates.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PLANS AND 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&lt; ₹ 60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28%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60 L – 1.2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47% of launches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Premium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&gt; ₹ 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25% of launches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63200" y="548640"/>
            <a:ext cx="1097280" cy="109728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61760" y="3643221"/>
            <a:ext cx="1211682" cy="239181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404610" y="2976796"/>
            <a:ext cx="1325982" cy="666425"/>
          </a:xfrm>
          <a:custGeom>
            <a:avLst/>
            <a:gdLst/>
            <a:ahLst/>
            <a:cxnLst/>
            <a:rect l="l" t="t" r="r" b="b"/>
            <a:pathLst>
              <a:path w="1325982" h="666425">
                <a:moveTo>
                  <a:pt x="0" y="666425"/>
                </a:moveTo>
                <a:lnTo>
                  <a:pt x="662991" y="0"/>
                </a:lnTo>
                <a:lnTo>
                  <a:pt x="1325982" y="6664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679863" y="3978076"/>
            <a:ext cx="266570" cy="4305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88769" y="3978076"/>
            <a:ext cx="266570" cy="4305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679863" y="4791294"/>
            <a:ext cx="266570" cy="4305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88769" y="4791294"/>
            <a:ext cx="266570" cy="43052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946433" y="5269658"/>
            <a:ext cx="242336" cy="7653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856322" y="2877580"/>
            <a:ext cx="1250487" cy="31574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7799172" y="2189812"/>
            <a:ext cx="1364788" cy="687768"/>
          </a:xfrm>
          <a:custGeom>
            <a:avLst/>
            <a:gdLst/>
            <a:ahLst/>
            <a:cxnLst/>
            <a:rect l="l" t="t" r="r" b="b"/>
            <a:pathLst>
              <a:path w="1364788" h="687768">
                <a:moveTo>
                  <a:pt x="0" y="687768"/>
                </a:moveTo>
                <a:lnTo>
                  <a:pt x="682394" y="0"/>
                </a:lnTo>
                <a:lnTo>
                  <a:pt x="1364788" y="6877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1410" y="3319625"/>
            <a:ext cx="275107" cy="5683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606615" y="3319625"/>
            <a:ext cx="275107" cy="5683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81410" y="4393161"/>
            <a:ext cx="275107" cy="5683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606615" y="4393161"/>
            <a:ext cx="275107" cy="56834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356517" y="5024653"/>
            <a:ext cx="250097" cy="101038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289690" y="3012975"/>
            <a:ext cx="1406482" cy="302206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540" y="2239410"/>
            <a:ext cx="1520781" cy="773565"/>
          </a:xfrm>
          <a:custGeom>
            <a:avLst/>
            <a:gdLst/>
            <a:ahLst/>
            <a:cxnLst/>
            <a:rect l="l" t="t" r="r" b="b"/>
            <a:pathLst>
              <a:path w="1520781" h="773565">
                <a:moveTo>
                  <a:pt x="0" y="773565"/>
                </a:moveTo>
                <a:lnTo>
                  <a:pt x="760390" y="0"/>
                </a:lnTo>
                <a:lnTo>
                  <a:pt x="1520781" y="7735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42856" y="3436064"/>
            <a:ext cx="309426" cy="5439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33579" y="3436064"/>
            <a:ext cx="309426" cy="5439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542856" y="4463566"/>
            <a:ext cx="309426" cy="5439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133579" y="4463566"/>
            <a:ext cx="309426" cy="5439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852282" y="5067979"/>
            <a:ext cx="281296" cy="96706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78880" y="6035040"/>
            <a:ext cx="5730240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INVESTMENT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TO BOOK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ADVANTAGE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Strong job growth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Better connectivity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Healthy absorption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Buyers are choosing connectivity over size.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Questions and 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2">
  <a:themeElements>
    <a:clrScheme name="Morphiq realestate-142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realestate-142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Housing Market Outlook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