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Avg ₹ per sq ft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6200</c:v>
                </c:pt>
                <c:pt idx="1">
                  <c:v>6700</c:v>
                </c:pt>
                <c:pt idx="2">
                  <c:v>7300</c:v>
                </c:pt>
                <c:pt idx="3">
                  <c:v>7900</c:v>
                </c:pt>
                <c:pt idx="4">
                  <c:v>8400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SKYLINE RESIDENCES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SKYLINE RESIDENCES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SKYLINE RESIDENCES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SKYLINE RESIDENCES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219950" y="685800"/>
            <a:ext cx="4286250" cy="61722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410450" y="876300"/>
            <a:ext cx="3905250" cy="59817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029825" y="2455926"/>
            <a:ext cx="600075" cy="600075"/>
          </a:xfrm>
          <a:prstGeom prst="ellipse">
            <a:avLst/>
          </a:prstGeom>
          <a:solidFill>
            <a:schemeClr val="accent4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896225" y="4384770"/>
            <a:ext cx="796197" cy="148491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7839075" y="3946862"/>
            <a:ext cx="910497" cy="437908"/>
          </a:xfrm>
          <a:custGeom>
            <a:avLst/>
            <a:gdLst/>
            <a:ahLst/>
            <a:cxnLst/>
            <a:rect l="l" t="t" r="r" b="b"/>
            <a:pathLst>
              <a:path w="910497" h="437908">
                <a:moveTo>
                  <a:pt x="0" y="437908"/>
                </a:moveTo>
                <a:lnTo>
                  <a:pt x="455248" y="0"/>
                </a:lnTo>
                <a:lnTo>
                  <a:pt x="910497" y="43790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039540" y="4592658"/>
            <a:ext cx="175163" cy="267285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373943" y="4592658"/>
            <a:ext cx="175163" cy="267285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039540" y="5097530"/>
            <a:ext cx="175163" cy="267285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373943" y="5097530"/>
            <a:ext cx="175163" cy="267285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214704" y="5394513"/>
            <a:ext cx="159239" cy="47517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792434" y="4338838"/>
            <a:ext cx="707456" cy="153084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8735284" y="3949737"/>
            <a:ext cx="821756" cy="389101"/>
          </a:xfrm>
          <a:custGeom>
            <a:avLst/>
            <a:gdLst/>
            <a:ahLst/>
            <a:cxnLst/>
            <a:rect l="l" t="t" r="r" b="b"/>
            <a:pathLst>
              <a:path w="821756" h="389101">
                <a:moveTo>
                  <a:pt x="0" y="389101"/>
                </a:moveTo>
                <a:lnTo>
                  <a:pt x="410878" y="0"/>
                </a:lnTo>
                <a:lnTo>
                  <a:pt x="821756" y="38910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919776" y="4553156"/>
            <a:ext cx="155640" cy="275553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216908" y="4553156"/>
            <a:ext cx="155640" cy="275553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919776" y="5073645"/>
            <a:ext cx="155640" cy="275553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9216908" y="5073645"/>
            <a:ext cx="155640" cy="275553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9075416" y="5379815"/>
            <a:ext cx="141491" cy="48987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599902" y="4123436"/>
            <a:ext cx="684295" cy="17462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542752" y="3747073"/>
            <a:ext cx="798596" cy="376363"/>
          </a:xfrm>
          <a:custGeom>
            <a:avLst/>
            <a:gdLst/>
            <a:ahLst/>
            <a:cxnLst/>
            <a:rect l="l" t="t" r="r" b="b"/>
            <a:pathLst>
              <a:path w="798596" h="376363">
                <a:moveTo>
                  <a:pt x="0" y="376363"/>
                </a:moveTo>
                <a:lnTo>
                  <a:pt x="399298" y="0"/>
                </a:lnTo>
                <a:lnTo>
                  <a:pt x="798596" y="37636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9723076" y="4367911"/>
            <a:ext cx="150545" cy="314325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0010480" y="4367911"/>
            <a:ext cx="150545" cy="314325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9723076" y="4961636"/>
            <a:ext cx="150545" cy="314325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0010480" y="4961636"/>
            <a:ext cx="150545" cy="314325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9873621" y="5310886"/>
            <a:ext cx="136859" cy="558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796212" y="5869686"/>
            <a:ext cx="3133725" cy="76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85800" y="1333500"/>
            <a:ext cx="5905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RESIDENTIAL PROJECT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85800" y="57340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LOCATION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85800" y="59245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Whitefield, Bengaluru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717800" y="57340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POSSESSION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717800" y="59245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Dec 2027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749800" y="57340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SALES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749800" y="59245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+91 90000 00000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66875"/>
            <a:ext cx="62865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200" b="0" i="0" spc="50">
                <a:solidFill>
                  <a:schemeClr val="tx1"/>
                </a:solidFill>
                <a:latin typeface="+mj-lt"/>
              </a:rPr>
              <a:t>SKYLINE RESIDENCES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381500"/>
            <a:ext cx="5715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2 &amp; 3 BHK homes with lake views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1809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38300" y="1809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638300" y="2562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685800" y="2571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38300" y="2571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Location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638300" y="3324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685800" y="3333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38300" y="3333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Homes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638300" y="4086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685800" y="4095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38300" y="4095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Investment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638300" y="4848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Image placeholder (right-click &gt; Format Shape &gt; Picture fill)"/>
          <p:cNvSpPr/>
          <p:nvPr/>
        </p:nvSpPr>
        <p:spPr>
          <a:xfrm>
            <a:off x="8017764" y="1809750"/>
            <a:ext cx="3488436" cy="2933700"/>
          </a:xfrm>
          <a:prstGeom prst="roundRect">
            <a:avLst>
              <a:gd name="adj" fmla="val 259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152382" y="30632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975342" y="28194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13014" y="3642360"/>
            <a:ext cx="32979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6858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57300"/>
            <a:ext cx="9105900" cy="3581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0" i="0">
                <a:solidFill>
                  <a:schemeClr val="tx1"/>
                </a:solidFill>
                <a:latin typeface="+mj-lt"/>
              </a:rPr>
              <a:t>Wake up to the lake. Come home to calm.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53149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55054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The address you deserve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685800" y="1809750"/>
            <a:ext cx="3454400" cy="3374136"/>
          </a:xfrm>
          <a:prstGeom prst="roundRect">
            <a:avLst>
              <a:gd name="adj" fmla="val 2258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towers, 32 floors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68800" y="1809750"/>
            <a:ext cx="3454400" cy="3374136"/>
          </a:xfrm>
          <a:prstGeom prst="roundRect">
            <a:avLst>
              <a:gd name="adj" fmla="val 22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7 acres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70% open space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51800" y="1809750"/>
            <a:ext cx="3454400" cy="3374136"/>
          </a:xfrm>
          <a:prstGeom prst="roundRect">
            <a:avLst>
              <a:gd name="adj" fmla="val 22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640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homes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Indicative details; refer to the final brochure.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PROJECT AT A GLANCE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oundRect">
            <a:avLst>
              <a:gd name="adj" fmla="val 27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Location map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Minutes from the tech corridor.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Close to tech parks, schools, hospitals and the metro, with a lake on one side and a green belt on the other.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THE LOCATION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oundRect">
            <a:avLst>
              <a:gd name="adj" fmla="val 29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Living room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Floor-to-ceiling windows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oundRect">
            <a:avLst>
              <a:gd name="adj" fmla="val 29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Kitchen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Modular, with utility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oundRect">
            <a:avLst>
              <a:gd name="adj" fmla="val 29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Balcony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Deep and lake-facing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LIFE INSIDE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916430"/>
            <a:ext cx="34290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Oval 3"/>
          <p:cNvSpPr/>
          <p:nvPr/>
        </p:nvSpPr>
        <p:spPr>
          <a:xfrm>
            <a:off x="765810" y="20726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Clubhouse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Gym, pool and indoor games.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381500" y="1916430"/>
            <a:ext cx="34290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Diamond 7"/>
          <p:cNvSpPr/>
          <p:nvPr/>
        </p:nvSpPr>
        <p:spPr>
          <a:xfrm>
            <a:off x="4461510" y="207264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3815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Green spaces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815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Jogging track and gardens.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8077200" y="1916430"/>
            <a:ext cx="34290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2" name="Isosceles Triangle 11"/>
          <p:cNvSpPr/>
          <p:nvPr/>
        </p:nvSpPr>
        <p:spPr>
          <a:xfrm>
            <a:off x="8157210" y="207264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772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Safety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772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24×7 security and CCTV.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AMENITIES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Sample data for illustration only.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PRICE TREND IN THE AREA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685800" y="1809750"/>
            <a:ext cx="5238750" cy="609600"/>
          </a:xfrm>
          <a:prstGeom prst="roundRect">
            <a:avLst>
              <a:gd name="adj" fmla="val 7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This project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RERA registered (placeholder no.)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Transparent pricing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70% open space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67450" y="1809750"/>
            <a:ext cx="5238750" cy="609600"/>
          </a:xfrm>
          <a:prstGeom prst="roundRect">
            <a:avLst>
              <a:gd name="adj" fmla="val 7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Typical projects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Delayed possession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Hidden charges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Small open areas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WHY CHOOSE US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The lake view sold it. The community made it home.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A homeowner (placeholder testimonial)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546080" y="548640"/>
            <a:ext cx="987552" cy="987552"/>
          </a:xfrm>
          <a:prstGeom prst="ellipse">
            <a:avLst/>
          </a:prstGeom>
          <a:solidFill>
            <a:schemeClr val="accent4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034784" y="2754123"/>
            <a:ext cx="1115454" cy="328091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6977634" y="2140624"/>
            <a:ext cx="1229754" cy="613499"/>
          </a:xfrm>
          <a:custGeom>
            <a:avLst/>
            <a:gdLst/>
            <a:ahLst/>
            <a:cxnLst/>
            <a:rect l="l" t="t" r="r" b="b"/>
            <a:pathLst>
              <a:path w="1229754" h="613499">
                <a:moveTo>
                  <a:pt x="0" y="613499"/>
                </a:moveTo>
                <a:lnTo>
                  <a:pt x="614877" y="0"/>
                </a:lnTo>
                <a:lnTo>
                  <a:pt x="1229754" y="61349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235566" y="3213452"/>
            <a:ext cx="245400" cy="590565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704056" y="3213452"/>
            <a:ext cx="245400" cy="590565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235566" y="4328963"/>
            <a:ext cx="245400" cy="590565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704056" y="4328963"/>
            <a:ext cx="245400" cy="590565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480965" y="4985147"/>
            <a:ext cx="223091" cy="104989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314830" y="3705439"/>
            <a:ext cx="1200854" cy="232960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8257680" y="3044969"/>
            <a:ext cx="1315154" cy="660470"/>
          </a:xfrm>
          <a:custGeom>
            <a:avLst/>
            <a:gdLst/>
            <a:ahLst/>
            <a:cxnLst/>
            <a:rect l="l" t="t" r="r" b="b"/>
            <a:pathLst>
              <a:path w="1315154" h="660470">
                <a:moveTo>
                  <a:pt x="0" y="660470"/>
                </a:moveTo>
                <a:lnTo>
                  <a:pt x="657577" y="0"/>
                </a:lnTo>
                <a:lnTo>
                  <a:pt x="1315154" y="66047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530983" y="4031583"/>
            <a:ext cx="264188" cy="419328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9035342" y="4031583"/>
            <a:ext cx="264188" cy="419328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530983" y="4823647"/>
            <a:ext cx="264188" cy="419328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035342" y="4823647"/>
            <a:ext cx="264188" cy="419328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795171" y="5289568"/>
            <a:ext cx="240171" cy="74547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9680276" y="3291631"/>
            <a:ext cx="1088090" cy="2743409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9623126" y="2693182"/>
            <a:ext cx="1202390" cy="598449"/>
          </a:xfrm>
          <a:custGeom>
            <a:avLst/>
            <a:gdLst/>
            <a:ahLst/>
            <a:cxnLst/>
            <a:rect l="l" t="t" r="r" b="b"/>
            <a:pathLst>
              <a:path w="1202390" h="598449">
                <a:moveTo>
                  <a:pt x="0" y="598449"/>
                </a:moveTo>
                <a:lnTo>
                  <a:pt x="601195" y="0"/>
                </a:lnTo>
                <a:lnTo>
                  <a:pt x="1202390" y="59844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9876132" y="3675709"/>
            <a:ext cx="239380" cy="493814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0333130" y="3675709"/>
            <a:ext cx="239380" cy="493814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9876132" y="4608467"/>
            <a:ext cx="239380" cy="493814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0333130" y="4608467"/>
            <a:ext cx="239380" cy="493814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0115512" y="5157149"/>
            <a:ext cx="217618" cy="87789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870192" y="6035040"/>
            <a:ext cx="5157216" cy="76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85800" y="5124450"/>
            <a:ext cx="54102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Sales office: +91 90000 00000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5800" y="5410200"/>
            <a:ext cx="54102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sales@yourdomain.in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5334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 spc="50">
                <a:solidFill>
                  <a:schemeClr val="tx1"/>
                </a:solidFill>
                <a:latin typeface="+mj-lt"/>
              </a:rPr>
              <a:t>BOOK A SITE VISIT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052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Sample flat open daily, 10 am – 7 pm.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realestate-145">
  <a:themeElements>
    <a:clrScheme name="Morphiq realestate-145">
      <a:dk1>
        <a:srgbClr val="F4F1EA"/>
      </a:dk1>
      <a:lt1>
        <a:srgbClr val="0D1B2A"/>
      </a:lt1>
      <a:dk2>
        <a:srgbClr val="A9B4C2"/>
      </a:dk2>
      <a:lt2>
        <a:srgbClr val="1B2A3D"/>
      </a:lt2>
      <a:accent1>
        <a:srgbClr val="FF6B6B"/>
      </a:accent1>
      <a:accent2>
        <a:srgbClr val="FFD166"/>
      </a:accent2>
      <a:accent3>
        <a:srgbClr val="4ECDC4"/>
      </a:accent3>
      <a:accent4>
        <a:srgbClr val="8D99AE"/>
      </a:accent4>
      <a:accent5>
        <a:srgbClr val="392936"/>
      </a:accent5>
      <a:accent6>
        <a:srgbClr val="323D49"/>
      </a:accent6>
      <a:hlink>
        <a:srgbClr val="FF6B6B"/>
      </a:hlink>
      <a:folHlink>
        <a:srgbClr val="FFD166"/>
      </a:folHlink>
    </a:clrScheme>
    <a:fontScheme name="Morphiq realestate-145">
      <a:majorFont>
        <a:latin typeface="Marcellus"/>
        <a:ea typeface=""/>
        <a:cs typeface=""/>
      </a:majorFont>
      <a:minorFont>
        <a:latin typeface="Mulish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Skyline Residences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