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Avg ₹ per sq ft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3900</c:v>
                </c:pt>
                <c:pt idx="1">
                  <c:v>4200</c:v>
                </c:pt>
                <c:pt idx="2">
                  <c:v>4500</c:v>
                </c:pt>
                <c:pt idx="3">
                  <c:v>4900</c:v>
                </c:pt>
                <c:pt idx="4">
                  <c:v>5300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HERITAGE COURTYARD HOMES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HERITAGE COURTYARD HOMES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HERITAGE COURTYARD HOMES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HERITAGE COURTYARD HOMES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Freeform 3"/>
          <p:cNvSpPr/>
          <p:nvPr/>
        </p:nvSpPr>
        <p:spPr>
          <a:xfrm>
            <a:off x="0" y="0"/>
            <a:ext cx="7802880" cy="6858000"/>
          </a:xfrm>
          <a:custGeom>
            <a:avLst/>
            <a:gdLst/>
            <a:ahLst/>
            <a:cxnLst/>
            <a:rect l="l" t="t" r="r" b="b"/>
            <a:pathLst>
              <a:path w="7802880" h="6858000">
                <a:moveTo>
                  <a:pt x="0" y="0"/>
                </a:moveTo>
                <a:lnTo>
                  <a:pt x="7802880" y="0"/>
                </a:lnTo>
                <a:lnTo>
                  <a:pt x="53644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5364480" y="0"/>
            <a:ext cx="3169920" cy="6858000"/>
          </a:xfrm>
          <a:custGeom>
            <a:avLst/>
            <a:gdLst/>
            <a:ahLst/>
            <a:cxnLst/>
            <a:rect l="l" t="t" r="r" b="b"/>
            <a:pathLst>
              <a:path w="3169920" h="6858000">
                <a:moveTo>
                  <a:pt x="2438400" y="0"/>
                </a:moveTo>
                <a:lnTo>
                  <a:pt x="3169920" y="0"/>
                </a:lnTo>
                <a:lnTo>
                  <a:pt x="73152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0" y="960120"/>
            <a:ext cx="1397000" cy="164592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Chord 6"/>
          <p:cNvSpPr/>
          <p:nvPr/>
        </p:nvSpPr>
        <p:spPr>
          <a:xfrm>
            <a:off x="7315200" y="960120"/>
            <a:ext cx="1397000" cy="3291840"/>
          </a:xfrm>
          <a:prstGeom prst="chor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Pie 7"/>
          <p:cNvSpPr/>
          <p:nvPr/>
        </p:nvSpPr>
        <p:spPr>
          <a:xfrm>
            <a:off x="5918200" y="960120"/>
            <a:ext cx="2794000" cy="3291840"/>
          </a:xfrm>
          <a:prstGeom prst="pi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315200" y="4376420"/>
            <a:ext cx="1397000" cy="1397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ight Triangle 9"/>
          <p:cNvSpPr/>
          <p:nvPr/>
        </p:nvSpPr>
        <p:spPr>
          <a:xfrm>
            <a:off x="8712200" y="960120"/>
            <a:ext cx="1397000" cy="1645920"/>
          </a:xfrm>
          <a:prstGeom prst="rt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712200" y="2606040"/>
            <a:ext cx="1397000" cy="164592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Chord 11"/>
          <p:cNvSpPr/>
          <p:nvPr/>
        </p:nvSpPr>
        <p:spPr>
          <a:xfrm>
            <a:off x="8712200" y="2606040"/>
            <a:ext cx="1397000" cy="3291840"/>
          </a:xfrm>
          <a:prstGeom prst="chor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712200" y="4251960"/>
            <a:ext cx="1397000" cy="164592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318750" y="1207008"/>
            <a:ext cx="977900" cy="1152144"/>
          </a:xfrm>
          <a:prstGeom prst="ellipse">
            <a:avLst/>
          </a:prstGeom>
          <a:noFill/>
          <a:ln w="1270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0109200" y="2606040"/>
            <a:ext cx="1397000" cy="164592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Chord 15"/>
          <p:cNvSpPr/>
          <p:nvPr/>
        </p:nvSpPr>
        <p:spPr>
          <a:xfrm>
            <a:off x="10109200" y="2606040"/>
            <a:ext cx="1397000" cy="3291840"/>
          </a:xfrm>
          <a:prstGeom prst="chor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10109200" y="4251960"/>
            <a:ext cx="1397000" cy="164592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7810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ROW HOUSES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57340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LOCATION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59245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</a:rPr>
              <a:t>Vadodara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230120" y="57340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POSSESSION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30120" y="59245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</a:rPr>
              <a:t>Dec 2026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74440" y="57340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SALES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74440" y="59245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</a:rPr>
              <a:t>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560832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850" b="0" i="0">
                <a:solidFill>
                  <a:schemeClr val="bg1"/>
                </a:solidFill>
                <a:latin typeface="+mj-lt"/>
              </a:rPr>
              <a:t>Heritage Courtyard Homes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76750"/>
            <a:ext cx="463296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Row houses with courtyards and modern comfort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8097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809750"/>
            <a:ext cx="47625" cy="1943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0300" y="18097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10300" y="1809750"/>
            <a:ext cx="47625" cy="1943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389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389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Location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5800" y="39814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85800" y="3981450"/>
            <a:ext cx="47625" cy="19431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Homes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10300" y="39814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10300" y="3981450"/>
            <a:ext cx="47625" cy="19431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389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Investment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</a:rPr>
              <a:t>The warmth of a courtyard home, built for today.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The address you deserve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809750"/>
            <a:ext cx="3454400" cy="33741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96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row houses</a:t>
            </a:r>
          </a:p>
        </p:txBody>
      </p:sp>
      <p:sp>
        <p:nvSpPr>
          <p:cNvPr id="8" name="Rectangle 7"/>
          <p:cNvSpPr/>
          <p:nvPr/>
        </p:nvSpPr>
        <p:spPr>
          <a:xfrm>
            <a:off x="4368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600" b="1" i="0">
                <a:solidFill>
                  <a:schemeClr val="tx1"/>
                </a:solidFill>
                <a:latin typeface="+mj-lt"/>
              </a:rPr>
              <a:t>3 &amp; 4 BHK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with courtyards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51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550" b="1" i="0">
                <a:solidFill>
                  <a:schemeClr val="tx1"/>
                </a:solidFill>
                <a:latin typeface="+mj-lt"/>
              </a:rPr>
              <a:t>12 acres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gated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Indicative details; refer to the final brochure.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Project at a glance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Location map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Calm, close to the city.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Near schools, markets and the highway, in a quiet residential belt.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The location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Place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Distance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Time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City centre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7 km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15 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Railway station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9 km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20 min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Highway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3 km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 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Approximate, by road.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Distances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Courtyard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Open to the sky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Kitchen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With store room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Terrace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Family gatherings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Life inside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Park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Walking paths and lawns.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Hall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Community celebrations.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Security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Gated with CCTV.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Amenities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Type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Carpet area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Starting price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3 BHK row house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1,900 sq ft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4 BHK row house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2,400 sq ft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1.55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Corner unit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2,600 sq ft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1.7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Indicative prices, exclusive of taxes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Configurations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Sample data for illustration only.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Price trend in the area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809750"/>
            <a:ext cx="47625" cy="411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This project</a:t>
            </a:r>
          </a:p>
        </p:txBody>
      </p:sp>
      <p:sp>
        <p:nvSpPr>
          <p:cNvPr id="8" name="Rectangle 7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Courtyard design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Gated and secure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Near possession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6745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7450" y="1809750"/>
            <a:ext cx="47625" cy="4114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Typical projects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Delayed possession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Hidden charges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Small open areas</a:t>
            </a:r>
          </a:p>
        </p:txBody>
      </p:sp>
      <p:sp>
        <p:nvSpPr>
          <p:cNvPr id="15" name="Oval 14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Why choose us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10668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62050" y="10668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1">
                <a:solidFill>
                  <a:schemeClr val="tx1"/>
                </a:solidFill>
                <a:latin typeface="+mj-lt"/>
              </a:rPr>
              <a:t>It feels like my grandparents' house, only easier to live in.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2050" y="44958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A homeowner (placeholder testimonial)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5791200"/>
            <a:ext cx="10820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Sales office: +91 90000 00000   ·   sales@yourdomain.in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1905000"/>
            <a:ext cx="96774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0" i="0">
                <a:solidFill>
                  <a:schemeClr val="bg1"/>
                </a:solidFill>
                <a:latin typeface="+mj-lt"/>
              </a:rPr>
              <a:t>Book a site visit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3905250"/>
            <a:ext cx="70104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Sample flat open daily, 10 am – 7 pm.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realestate-148">
  <a:themeElements>
    <a:clrScheme name="Morphiq realestate-148">
      <a:dk1>
        <a:srgbClr val="F5F1E6"/>
      </a:dk1>
      <a:lt1>
        <a:srgbClr val="0E1424"/>
      </a:lt1>
      <a:dk2>
        <a:srgbClr val="A9AFC2"/>
      </a:dk2>
      <a:lt2>
        <a:srgbClr val="182036"/>
      </a:lt2>
      <a:accent1>
        <a:srgbClr val="D4AF37"/>
      </a:accent1>
      <a:accent2>
        <a:srgbClr val="E8D8A8"/>
      </a:accent2>
      <a:accent3>
        <a:srgbClr val="5B7DB1"/>
      </a:accent3>
      <a:accent4>
        <a:srgbClr val="B5503C"/>
      </a:accent4>
      <a:accent5>
        <a:srgbClr val="323027"/>
      </a:accent5>
      <a:accent6>
        <a:srgbClr val="333743"/>
      </a:accent6>
      <a:hlink>
        <a:srgbClr val="D4AF37"/>
      </a:hlink>
      <a:folHlink>
        <a:srgbClr val="E8D8A8"/>
      </a:folHlink>
    </a:clrScheme>
    <a:fontScheme name="Morphiq realestate-148">
      <a:majorFont>
        <a:latin typeface="Yeseva One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Heritage Courtyard Homes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