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6200</c:v>
                </c:pt>
                <c:pt idx="1">
                  <c:v>6700</c:v>
                </c:pt>
                <c:pt idx="2">
                  <c:v>7300</c:v>
                </c:pt>
                <c:pt idx="3">
                  <c:v>7900</c:v>
                </c:pt>
                <c:pt idx="4">
                  <c:v>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SKYLINE RESIDENCES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SKYLINE RESIDENCES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SKYLINE RESIDENCES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SKYLINE RESIDENCES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802112" y="1973580"/>
            <a:ext cx="582930" cy="58293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837018" y="3203472"/>
            <a:ext cx="893426" cy="13609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779868" y="2712088"/>
            <a:ext cx="1007726" cy="491384"/>
          </a:xfrm>
          <a:custGeom>
            <a:avLst/>
            <a:gdLst/>
            <a:ahLst/>
            <a:cxnLst/>
            <a:rect l="l" t="t" r="r" b="b"/>
            <a:pathLst>
              <a:path w="1007726" h="491384">
                <a:moveTo>
                  <a:pt x="0" y="491384"/>
                </a:moveTo>
                <a:lnTo>
                  <a:pt x="503863" y="0"/>
                </a:lnTo>
                <a:lnTo>
                  <a:pt x="1007726" y="4913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997834" y="3393999"/>
            <a:ext cx="196554" cy="24496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373073" y="3393999"/>
            <a:ext cx="196554" cy="24496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997834" y="3856708"/>
            <a:ext cx="196554" cy="24496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373073" y="3856708"/>
            <a:ext cx="196554" cy="24496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94388" y="4128889"/>
            <a:ext cx="178685" cy="4354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869432" y="3450395"/>
            <a:ext cx="1100453" cy="111398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812282" y="2845145"/>
            <a:ext cx="1214754" cy="605250"/>
          </a:xfrm>
          <a:custGeom>
            <a:avLst/>
            <a:gdLst/>
            <a:ahLst/>
            <a:cxnLst/>
            <a:rect l="l" t="t" r="r" b="b"/>
            <a:pathLst>
              <a:path w="1214754" h="605250">
                <a:moveTo>
                  <a:pt x="0" y="605250"/>
                </a:moveTo>
                <a:lnTo>
                  <a:pt x="607377" y="0"/>
                </a:lnTo>
                <a:lnTo>
                  <a:pt x="1214754" y="6052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067514" y="3606352"/>
            <a:ext cx="242100" cy="2005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529704" y="3606352"/>
            <a:ext cx="242100" cy="2005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067514" y="3985108"/>
            <a:ext cx="242100" cy="2005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529704" y="3985108"/>
            <a:ext cx="242100" cy="2005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309614" y="4207905"/>
            <a:ext cx="220091" cy="35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108875" y="3041675"/>
            <a:ext cx="878091" cy="152270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051725" y="2558725"/>
            <a:ext cx="992390" cy="482950"/>
          </a:xfrm>
          <a:custGeom>
            <a:avLst/>
            <a:gdLst/>
            <a:ahLst/>
            <a:cxnLst/>
            <a:rect l="l" t="t" r="r" b="b"/>
            <a:pathLst>
              <a:path w="992390" h="482950">
                <a:moveTo>
                  <a:pt x="0" y="482950"/>
                </a:moveTo>
                <a:lnTo>
                  <a:pt x="496195" y="0"/>
                </a:lnTo>
                <a:lnTo>
                  <a:pt x="992390" y="4829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266931" y="3254854"/>
            <a:ext cx="193180" cy="27408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635729" y="3254854"/>
            <a:ext cx="193180" cy="27408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266931" y="3772573"/>
            <a:ext cx="193180" cy="27408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635729" y="3772573"/>
            <a:ext cx="193180" cy="27408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460111" y="4077114"/>
            <a:ext cx="175618" cy="48726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98029" y="4564380"/>
            <a:ext cx="4354982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RESIDENTIAL PROJECT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Whitefield, Bengaluru   ·   Dec 2027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 spc="50">
                <a:solidFill>
                  <a:schemeClr val="bg1"/>
                </a:solidFill>
                <a:latin typeface="+mj-lt"/>
              </a:rPr>
              <a:t>SKYLINE RESIDENCES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2 &amp; 3 BHK homes with lake views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657350"/>
            <a:ext cx="5400675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725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57925" y="1657350"/>
            <a:ext cx="5400675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86525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6525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8650" y="3981450"/>
            <a:ext cx="5400675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72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57925" y="3981450"/>
            <a:ext cx="5400675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Wake up to the lake. Come home to calm.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address you deserve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towers, 32 floors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 acres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70% open space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LOCATION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84823" y="1657350"/>
            <a:ext cx="5073777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51211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3507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80073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Minutes from the tech corridor.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Close to tech parks, schools, hospitals and the metro, with a lake on one side and a green belt on the other.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CONNECTIVITY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76650"/>
                <a:gridCol w="3676650"/>
                <a:gridCol w="367665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Metro station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1.2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 park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Airport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38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43053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SPACES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28650" y="1657350"/>
            <a:ext cx="354965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006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144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Living room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Floor-to-ceiling windows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68800" y="1657350"/>
            <a:ext cx="354965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4079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5461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405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6880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Modular, with utility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108950" y="1657350"/>
            <a:ext cx="354965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809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947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042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89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Balcony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89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Deep and lake-facing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LIFESTYLE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38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Clubhouse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Gym, pool and indoor games.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38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09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Green spaces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Jogging track and gardens.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38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264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Safety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24×7 security and CCTV.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PLANS AND 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76650"/>
                <a:gridCol w="3676650"/>
                <a:gridCol w="367665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BHK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1,050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85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BHK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1,420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1.15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BHK + study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1,640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1.32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43053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INVESTMENT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TO BOOK</a:t>
            </a:r>
          </a:p>
        </p:txBody>
      </p:sp>
      <p:sp>
        <p:nvSpPr>
          <p:cNvPr id="4" name="Oval 3"/>
          <p:cNvSpPr/>
          <p:nvPr/>
        </p:nvSpPr>
        <p:spPr>
          <a:xfrm>
            <a:off x="1388269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88269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02719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23900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sp>
        <p:nvSpPr>
          <p:cNvPr id="9" name="Oval 8"/>
          <p:cNvSpPr/>
          <p:nvPr/>
        </p:nvSpPr>
        <p:spPr>
          <a:xfrm>
            <a:off x="4145756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5756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60206" y="2371725"/>
            <a:ext cx="13668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1388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19488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sp>
        <p:nvSpPr>
          <p:cNvPr id="14" name="Oval 13"/>
          <p:cNvSpPr/>
          <p:nvPr/>
        </p:nvSpPr>
        <p:spPr>
          <a:xfrm>
            <a:off x="6903244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03244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217694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238875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6975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sp>
        <p:nvSpPr>
          <p:cNvPr id="19" name="Oval 18"/>
          <p:cNvSpPr/>
          <p:nvPr/>
        </p:nvSpPr>
        <p:spPr>
          <a:xfrm>
            <a:off x="9660731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60731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96362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34462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ADVANTAGE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657350"/>
            <a:ext cx="5343525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7250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850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RERA registered (placeholder no.)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Transparent pricing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70% open space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5075" y="1657350"/>
            <a:ext cx="5343525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43675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1275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The lake view sold it. The community made it home.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 spc="50">
                <a:solidFill>
                  <a:schemeClr val="tx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610">
  <a:themeElements>
    <a:clrScheme name="Morphiq realestate-610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realestate-610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Skyline Residences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