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8800</c:v>
                </c:pt>
                <c:pt idx="1">
                  <c:v>9100</c:v>
                </c:pt>
                <c:pt idx="2">
                  <c:v>9600</c:v>
                </c:pt>
                <c:pt idx="3">
                  <c:v>10200</c:v>
                </c:pt>
                <c:pt idx="4">
                  <c:v>10900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METRO SQUARE OFFICES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METRO SQUARE OFFICES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METRO SQUARE OFFICES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287000" y="5524500"/>
            <a:ext cx="38100" cy="3810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287000" y="573405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287000" y="59436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287000" y="61531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287000" y="63627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287000" y="65722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496550" y="5524500"/>
            <a:ext cx="48578" cy="4857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496550" y="573405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496550" y="59436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496550" y="61531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496550" y="63627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496550" y="65722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0706100" y="5524500"/>
            <a:ext cx="59055" cy="5905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0706100" y="573405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0706100" y="59436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0706100" y="61531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0706100" y="63627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0706100" y="65722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0915650" y="5524500"/>
            <a:ext cx="69532" cy="6953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0915650" y="573405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0915650" y="59436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0915650" y="61531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0915650" y="63627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0915650" y="65722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25"/>
          <p:cNvSpPr/>
          <p:nvPr/>
        </p:nvSpPr>
        <p:spPr>
          <a:xfrm>
            <a:off x="11125200" y="5524500"/>
            <a:ext cx="80010" cy="8001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26"/>
          <p:cNvSpPr/>
          <p:nvPr/>
        </p:nvSpPr>
        <p:spPr>
          <a:xfrm>
            <a:off x="11125200" y="573405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27"/>
          <p:cNvSpPr/>
          <p:nvPr/>
        </p:nvSpPr>
        <p:spPr>
          <a:xfrm>
            <a:off x="11125200" y="59436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28"/>
          <p:cNvSpPr/>
          <p:nvPr/>
        </p:nvSpPr>
        <p:spPr>
          <a:xfrm>
            <a:off x="11125200" y="61531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29"/>
          <p:cNvSpPr/>
          <p:nvPr/>
        </p:nvSpPr>
        <p:spPr>
          <a:xfrm>
            <a:off x="11125200" y="63627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30"/>
          <p:cNvSpPr/>
          <p:nvPr/>
        </p:nvSpPr>
        <p:spPr>
          <a:xfrm>
            <a:off x="11125200" y="65722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31"/>
          <p:cNvSpPr/>
          <p:nvPr/>
        </p:nvSpPr>
        <p:spPr>
          <a:xfrm>
            <a:off x="11334750" y="5524500"/>
            <a:ext cx="90488" cy="9048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32"/>
          <p:cNvSpPr/>
          <p:nvPr/>
        </p:nvSpPr>
        <p:spPr>
          <a:xfrm>
            <a:off x="11334750" y="573405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33"/>
          <p:cNvSpPr/>
          <p:nvPr/>
        </p:nvSpPr>
        <p:spPr>
          <a:xfrm>
            <a:off x="11334750" y="59436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34"/>
          <p:cNvSpPr/>
          <p:nvPr/>
        </p:nvSpPr>
        <p:spPr>
          <a:xfrm>
            <a:off x="11334750" y="61531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35"/>
          <p:cNvSpPr/>
          <p:nvPr/>
        </p:nvSpPr>
        <p:spPr>
          <a:xfrm>
            <a:off x="11334750" y="63627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36"/>
          <p:cNvSpPr/>
          <p:nvPr/>
        </p:nvSpPr>
        <p:spPr>
          <a:xfrm>
            <a:off x="11334750" y="65722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37"/>
          <p:cNvSpPr/>
          <p:nvPr/>
        </p:nvSpPr>
        <p:spPr>
          <a:xfrm>
            <a:off x="11544300" y="5524500"/>
            <a:ext cx="100965" cy="10096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38"/>
          <p:cNvSpPr/>
          <p:nvPr/>
        </p:nvSpPr>
        <p:spPr>
          <a:xfrm>
            <a:off x="11544300" y="573405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39"/>
          <p:cNvSpPr/>
          <p:nvPr/>
        </p:nvSpPr>
        <p:spPr>
          <a:xfrm>
            <a:off x="11544300" y="59436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40"/>
          <p:cNvSpPr/>
          <p:nvPr/>
        </p:nvSpPr>
        <p:spPr>
          <a:xfrm>
            <a:off x="11544300" y="61531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41"/>
          <p:cNvSpPr/>
          <p:nvPr/>
        </p:nvSpPr>
        <p:spPr>
          <a:xfrm>
            <a:off x="11544300" y="63627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42"/>
          <p:cNvSpPr/>
          <p:nvPr/>
        </p:nvSpPr>
        <p:spPr>
          <a:xfrm>
            <a:off x="11544300" y="65722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43"/>
          <p:cNvSpPr/>
          <p:nvPr/>
        </p:nvSpPr>
        <p:spPr>
          <a:xfrm>
            <a:off x="11753850" y="5524500"/>
            <a:ext cx="111443" cy="111443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44"/>
          <p:cNvSpPr/>
          <p:nvPr/>
        </p:nvSpPr>
        <p:spPr>
          <a:xfrm>
            <a:off x="11753850" y="573405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45"/>
          <p:cNvSpPr/>
          <p:nvPr/>
        </p:nvSpPr>
        <p:spPr>
          <a:xfrm>
            <a:off x="11753850" y="594360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46"/>
          <p:cNvSpPr/>
          <p:nvPr/>
        </p:nvSpPr>
        <p:spPr>
          <a:xfrm>
            <a:off x="11753850" y="615315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47"/>
          <p:cNvSpPr/>
          <p:nvPr/>
        </p:nvSpPr>
        <p:spPr>
          <a:xfrm>
            <a:off x="11753850" y="636270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48"/>
          <p:cNvSpPr/>
          <p:nvPr/>
        </p:nvSpPr>
        <p:spPr>
          <a:xfrm>
            <a:off x="11753850" y="657225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49"/>
          <p:cNvSpPr/>
          <p:nvPr/>
        </p:nvSpPr>
        <p:spPr>
          <a:xfrm>
            <a:off x="11963400" y="5524500"/>
            <a:ext cx="121920" cy="12192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50"/>
          <p:cNvSpPr/>
          <p:nvPr/>
        </p:nvSpPr>
        <p:spPr>
          <a:xfrm>
            <a:off x="11963400" y="5734050"/>
            <a:ext cx="132398" cy="1323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51"/>
          <p:cNvSpPr/>
          <p:nvPr/>
        </p:nvSpPr>
        <p:spPr>
          <a:xfrm>
            <a:off x="11963400" y="5943600"/>
            <a:ext cx="142875" cy="142875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52"/>
          <p:cNvSpPr/>
          <p:nvPr/>
        </p:nvSpPr>
        <p:spPr>
          <a:xfrm>
            <a:off x="11963400" y="6153150"/>
            <a:ext cx="153352" cy="15335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53"/>
          <p:cNvSpPr/>
          <p:nvPr/>
        </p:nvSpPr>
        <p:spPr>
          <a:xfrm>
            <a:off x="11963400" y="6362700"/>
            <a:ext cx="163830" cy="163830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54"/>
          <p:cNvSpPr/>
          <p:nvPr/>
        </p:nvSpPr>
        <p:spPr>
          <a:xfrm>
            <a:off x="11963400" y="6572250"/>
            <a:ext cx="174308" cy="17430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56" name="TextBox 56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METRO SQUARE OFFICES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559040" y="411480"/>
            <a:ext cx="754380" cy="75438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87680" y="829397"/>
            <a:ext cx="1111281" cy="25996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3880" y="9627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06780" y="9627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78230" y="9627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249680" y="9627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3880" y="12103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5330" y="12103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3880" y="14580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35330" y="14580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06780" y="14580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78230" y="14580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249680" y="14580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3880" y="17056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78230" y="17056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3880" y="19533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35330" y="19533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06780" y="22009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78230" y="22009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249680" y="24486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06780" y="26962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78230" y="26962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249680" y="269629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63880" y="29439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35330" y="29439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906780" y="294394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637061" y="2365564"/>
            <a:ext cx="1431807" cy="106343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056161" y="24989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227611" y="24989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399061" y="24989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2570511" y="24989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1713261" y="27465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2056161" y="27465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2227611" y="27465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2570511" y="27465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1713261" y="29942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056161" y="29942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2227611" y="29942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2570511" y="29942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2741961" y="29942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3106968" y="961753"/>
            <a:ext cx="1810317" cy="246724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3354618" y="10951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040418" y="10951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211868" y="10951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554768" y="10951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3183168" y="13427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54618" y="13427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3526068" y="13427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040418" y="13427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211868" y="13427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4554768" y="13427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697518" y="15904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868968" y="15904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211868" y="15904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4383318" y="15904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183168" y="18380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4211868" y="18380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4554768" y="18380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3183168" y="20857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3354618" y="20857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3697518" y="20857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4040418" y="20857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554768" y="20857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3354618" y="23333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3868968" y="23333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4040418" y="23333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4211868" y="23333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4383318" y="23333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4554768" y="23333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3183168" y="25810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3697518" y="25810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3868968" y="25810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4040418" y="25810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4211868" y="25810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4383318" y="25810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3183168" y="28286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3526068" y="28286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3868968" y="28286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4040418" y="28286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4211868" y="28286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4554768" y="282865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3526068" y="30763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3697518" y="30763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4211868" y="30763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4383318" y="30763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4554768" y="307630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4955385" y="2146957"/>
            <a:ext cx="986135" cy="128204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5203035" y="25279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5374485" y="25279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5545935" y="25279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5717385" y="25279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5031585" y="27756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5203035" y="27756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5545935" y="27756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5717385" y="277560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5203035" y="30232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5545935" y="302325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5979620" y="1431409"/>
            <a:ext cx="1367458" cy="199759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6227270" y="15647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6398720" y="15647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6741620" y="15647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6398720" y="18124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6570170" y="18124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6055820" y="20600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6227270" y="20600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6570170" y="20600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6741620" y="20600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6913070" y="20600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7084520" y="20600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6055820" y="2307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6227270" y="2307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6398720" y="2307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6913070" y="2307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7084520" y="23077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6398720" y="25553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6570170" y="25553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7084520" y="25553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6055820" y="28030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6570170" y="28030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6741620" y="28030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6913070" y="28030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7084520" y="28030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6227270" y="30506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6570170" y="30506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6913070" y="30506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7385179" y="1060139"/>
            <a:ext cx="1158601" cy="236886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7461379" y="11934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7632829" y="11934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8147179" y="11934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7632829" y="16887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7804279" y="16887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8147179" y="16887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7804279" y="19364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7461379" y="21840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7632829" y="21840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8318629" y="21840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7461379" y="24317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7632829" y="24317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7804279" y="24317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8147179" y="24317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8318629" y="24317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7461379" y="26793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7975729" y="26793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8147179" y="26793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7975729" y="29270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8147179" y="29270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8581880" y="1307414"/>
            <a:ext cx="1288686" cy="212158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8658080" y="14407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9000980" y="14407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9172430" y="14407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9515330" y="14407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8829530" y="16884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9000980" y="16884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9172430" y="16884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9343880" y="16884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8658080" y="19360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9172430" y="19360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9343880" y="19360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8829530" y="21837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9000980" y="21837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Rectangle 164"/>
          <p:cNvSpPr/>
          <p:nvPr/>
        </p:nvSpPr>
        <p:spPr>
          <a:xfrm>
            <a:off x="9172430" y="21837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Rectangle 165"/>
          <p:cNvSpPr/>
          <p:nvPr/>
        </p:nvSpPr>
        <p:spPr>
          <a:xfrm>
            <a:off x="9343880" y="21837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9515330" y="21837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8658080" y="24313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9172430" y="24313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>
            <a:off x="9515330" y="24313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Rectangle 170"/>
          <p:cNvSpPr/>
          <p:nvPr/>
        </p:nvSpPr>
        <p:spPr>
          <a:xfrm>
            <a:off x="8658080" y="26790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2" name="Rectangle 171"/>
          <p:cNvSpPr/>
          <p:nvPr/>
        </p:nvSpPr>
        <p:spPr>
          <a:xfrm>
            <a:off x="9000980" y="26790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3" name="Rectangle 172"/>
          <p:cNvSpPr/>
          <p:nvPr/>
        </p:nvSpPr>
        <p:spPr>
          <a:xfrm>
            <a:off x="9172430" y="267901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4" name="Rectangle 173"/>
          <p:cNvSpPr/>
          <p:nvPr/>
        </p:nvSpPr>
        <p:spPr>
          <a:xfrm>
            <a:off x="8829530" y="29266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5" name="Rectangle 174"/>
          <p:cNvSpPr/>
          <p:nvPr/>
        </p:nvSpPr>
        <p:spPr>
          <a:xfrm>
            <a:off x="9172430" y="29266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6" name="Rectangle 175"/>
          <p:cNvSpPr/>
          <p:nvPr/>
        </p:nvSpPr>
        <p:spPr>
          <a:xfrm>
            <a:off x="9343880" y="29266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7" name="Rectangle 176"/>
          <p:cNvSpPr/>
          <p:nvPr/>
        </p:nvSpPr>
        <p:spPr>
          <a:xfrm>
            <a:off x="9515330" y="292666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8" name="Rectangle 177"/>
          <p:cNvSpPr/>
          <p:nvPr/>
        </p:nvSpPr>
        <p:spPr>
          <a:xfrm>
            <a:off x="9908666" y="1825582"/>
            <a:ext cx="1340752" cy="160341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9" name="Rectangle 178"/>
          <p:cNvSpPr/>
          <p:nvPr/>
        </p:nvSpPr>
        <p:spPr>
          <a:xfrm>
            <a:off x="10156316" y="19589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0" name="Rectangle 179"/>
          <p:cNvSpPr/>
          <p:nvPr/>
        </p:nvSpPr>
        <p:spPr>
          <a:xfrm>
            <a:off x="10327766" y="19589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1" name="Rectangle 180"/>
          <p:cNvSpPr/>
          <p:nvPr/>
        </p:nvSpPr>
        <p:spPr>
          <a:xfrm>
            <a:off x="10327766" y="22065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2" name="Rectangle 181"/>
          <p:cNvSpPr/>
          <p:nvPr/>
        </p:nvSpPr>
        <p:spPr>
          <a:xfrm>
            <a:off x="10156316" y="24542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3" name="Rectangle 182"/>
          <p:cNvSpPr/>
          <p:nvPr/>
        </p:nvSpPr>
        <p:spPr>
          <a:xfrm>
            <a:off x="10499216" y="24542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4" name="Rectangle 183"/>
          <p:cNvSpPr/>
          <p:nvPr/>
        </p:nvSpPr>
        <p:spPr>
          <a:xfrm>
            <a:off x="10842116" y="24542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5" name="Rectangle 184"/>
          <p:cNvSpPr/>
          <p:nvPr/>
        </p:nvSpPr>
        <p:spPr>
          <a:xfrm>
            <a:off x="9984866" y="27018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6" name="Rectangle 185"/>
          <p:cNvSpPr/>
          <p:nvPr/>
        </p:nvSpPr>
        <p:spPr>
          <a:xfrm>
            <a:off x="10670666" y="270188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7" name="Rectangle 186"/>
          <p:cNvSpPr/>
          <p:nvPr/>
        </p:nvSpPr>
        <p:spPr>
          <a:xfrm>
            <a:off x="10327766" y="29495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8" name="Rectangle 187"/>
          <p:cNvSpPr/>
          <p:nvPr/>
        </p:nvSpPr>
        <p:spPr>
          <a:xfrm>
            <a:off x="10670666" y="29495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9" name="Rectangle 188"/>
          <p:cNvSpPr/>
          <p:nvPr/>
        </p:nvSpPr>
        <p:spPr>
          <a:xfrm>
            <a:off x="10842116" y="29495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0" name="Rectangle 189"/>
          <p:cNvSpPr/>
          <p:nvPr/>
        </p:nvSpPr>
        <p:spPr>
          <a:xfrm>
            <a:off x="11013566" y="2949532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1" name="Rectangle 190"/>
          <p:cNvSpPr/>
          <p:nvPr/>
        </p:nvSpPr>
        <p:spPr>
          <a:xfrm>
            <a:off x="11287519" y="1218346"/>
            <a:ext cx="416801" cy="221065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2" name="Rectangle 191"/>
          <p:cNvSpPr/>
          <p:nvPr/>
        </p:nvSpPr>
        <p:spPr>
          <a:xfrm>
            <a:off x="11363719" y="18469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3" name="Rectangle 192"/>
          <p:cNvSpPr/>
          <p:nvPr/>
        </p:nvSpPr>
        <p:spPr>
          <a:xfrm>
            <a:off x="11363719" y="25899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4" name="Rectangle 193"/>
          <p:cNvSpPr/>
          <p:nvPr/>
        </p:nvSpPr>
        <p:spPr>
          <a:xfrm>
            <a:off x="11363719" y="283759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5" name="Rectangle 194"/>
          <p:cNvSpPr/>
          <p:nvPr/>
        </p:nvSpPr>
        <p:spPr>
          <a:xfrm>
            <a:off x="11363719" y="308524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6" name="Rectangle 195"/>
          <p:cNvSpPr/>
          <p:nvPr/>
        </p:nvSpPr>
        <p:spPr>
          <a:xfrm>
            <a:off x="7620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7" name="TextBox 196"/>
          <p:cNvSpPr txBox="1"/>
          <p:nvPr/>
        </p:nvSpPr>
        <p:spPr>
          <a:xfrm>
            <a:off x="762000" y="58674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Sector 62, Noida   ·   Mar 2027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Metro Square Offices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Grade-A offices and retail at a metro hub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Where business meets the metro.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Business, connected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 lakh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sq ft of offices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levels of retail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Green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rated 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Location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Right at the interchange.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Direct access from the station, close to expressways and a large residential catchment for retail footfall.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Metro (direct)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Walk-in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Expressway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 km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5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Airport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42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Homes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Lobby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Triple-height entrance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Office floor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Column-free plates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High-street frontage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Food court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600 seats.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Parking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basement levels.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Power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100% back-up.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Office suite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1,200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1.1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Retail shop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450 sq ft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95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 floor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24,000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On request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Investment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sp>
        <p:nvSpPr>
          <p:cNvPr id="9" name="Oval 8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sp>
        <p:nvSpPr>
          <p:cNvPr id="14" name="Oval 13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sp>
        <p:nvSpPr>
          <p:cNvPr id="19" name="Oval 18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This project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Metro connected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Green certified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Flexible floor plates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Typical projects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Clients find us easily and our team loves the commute.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Sales office: +91 90000 00000   ·   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611">
  <a:themeElements>
    <a:clrScheme name="Morphiq realestate-611">
      <a:dk1>
        <a:srgbClr val="F4F4F4"/>
      </a:dk1>
      <a:lt1>
        <a:srgbClr val="161616"/>
      </a:lt1>
      <a:dk2>
        <a:srgbClr val="A6A6A6"/>
      </a:dk2>
      <a:lt2>
        <a:srgbClr val="232323"/>
      </a:lt2>
      <a:accent1>
        <a:srgbClr val="FF7A00"/>
      </a:accent1>
      <a:accent2>
        <a:srgbClr val="FFFFFF"/>
      </a:accent2>
      <a:accent3>
        <a:srgbClr val="00B2A9"/>
      </a:accent3>
      <a:accent4>
        <a:srgbClr val="FFC300"/>
      </a:accent4>
      <a:accent5>
        <a:srgbClr val="402812"/>
      </a:accent5>
      <a:accent6>
        <a:srgbClr val="3A3A3A"/>
      </a:accent6>
      <a:hlink>
        <a:srgbClr val="FF7A00"/>
      </a:hlink>
      <a:folHlink>
        <a:srgbClr val="FFFFFF"/>
      </a:folHlink>
    </a:clrScheme>
    <a:fontScheme name="Morphiq realestate-61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Metro Square Offices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