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4800</c:v>
                </c:pt>
                <c:pt idx="1">
                  <c:v>5200</c:v>
                </c:pt>
                <c:pt idx="2">
                  <c:v>5700</c:v>
                </c:pt>
                <c:pt idx="3">
                  <c:v>6200</c:v>
                </c:pt>
                <c:pt idx="4">
                  <c:v>6750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63125" y="2626614"/>
            <a:ext cx="733425" cy="73342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29550" y="3195098"/>
            <a:ext cx="484075" cy="318665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05750" y="3823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77200" y="3823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77200" y="43190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05750" y="4566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05750" y="48143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7200" y="48143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50619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05750" y="58049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58049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905750" y="60525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51725" y="4772668"/>
            <a:ext cx="324955" cy="160908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27925" y="49060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427925" y="56489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427925" y="58966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714780" y="4353573"/>
            <a:ext cx="402975" cy="202817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790980" y="44869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790980" y="49822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790980" y="54775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790980" y="57251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790980" y="59728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155854" y="4226607"/>
            <a:ext cx="370795" cy="215514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232054" y="4359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232054" y="53505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232054" y="55982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232054" y="58458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564749" y="3710059"/>
            <a:ext cx="332958" cy="267169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640949" y="4091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935807" y="3431830"/>
            <a:ext cx="477465" cy="29499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012007" y="35651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012007" y="3812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183457" y="3812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183457" y="4308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012007" y="4555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012007" y="48034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012007" y="5298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183457" y="5546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12007" y="5794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451372" y="4245670"/>
            <a:ext cx="419337" cy="21360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527572" y="43790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527572" y="48743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527572" y="51219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527572" y="561727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0527572" y="586492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 REPORT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Hyderabad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Report 2026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00" b="1" i="0">
                <a:solidFill>
                  <a:schemeClr val="tx1"/>
                </a:solidFill>
                <a:latin typeface="+mj-lt"/>
              </a:rPr>
              <a:t>City Housing Market Outlook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Residential trends, prices and demand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Demand stays strong where jobs and infrastructure grow.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Key message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+9%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price rise (sample)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42K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homes launched (sample)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18 mo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inventory (sample)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Growth corridors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West and north lead new launches.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Financial district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High demand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Northern suburbs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North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Old city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Central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Mid-segment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Most launches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Premium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Fastest growth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Plotted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Steady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Infrastructure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metro and roads.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Jobs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Services hiring.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Stable home-loan rates.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&lt; ₹ 60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28% of launches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60 L – 1.2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47% of launches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Premium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&gt; ₹ 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25% of launches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Strong job growth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Better connectivity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Healthy absorption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Buyers are choosing connectivity over size.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HOMEOWNER (PLACEHOLDER TESTIMONIAL)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 and 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3">
  <a:themeElements>
    <a:clrScheme name="Morphiq realestate-613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realestate-613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Housing Market Outlook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