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Avg ₹ per sq ft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5200</c:v>
                </c:pt>
                <c:pt idx="1">
                  <c:v>5500</c:v>
                </c:pt>
                <c:pt idx="2">
                  <c:v>5900</c:v>
                </c:pt>
                <c:pt idx="3">
                  <c:v>6400</c:v>
                </c:pt>
                <c:pt idx="4">
                  <c:v>6800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URBAN NEST STUDIOS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57350"/>
            <a:ext cx="1102995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URBAN NEST STUDIOS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URBAN NEST STUDIOS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URBAN NEST STUDIOS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1714500"/>
            <a:ext cx="12192000" cy="3238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559040" y="1714500"/>
            <a:ext cx="4632960" cy="3238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431475" y="2103120"/>
            <a:ext cx="712470" cy="712470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44358" y="3865609"/>
            <a:ext cx="545815" cy="1087391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992008" y="39989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820558" y="42466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992008" y="424660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820558" y="44942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992008" y="449425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328273" y="2520234"/>
            <a:ext cx="687303" cy="243276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747373" y="265358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404473" y="314888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575923" y="314888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404473" y="339653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575923" y="339653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747373" y="339653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404473" y="364418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747373" y="364418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404473" y="389183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747373" y="389183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404473" y="413948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575923" y="413948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747373" y="413948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747373" y="438713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404473" y="463478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575923" y="463478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747373" y="463478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053677" y="3743684"/>
            <a:ext cx="666350" cy="120931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9472777" y="387703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9129877" y="412468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9301327" y="412468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9472777" y="412468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9129877" y="437233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9301327" y="437233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9129877" y="461998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9301327" y="461998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9758127" y="2835467"/>
            <a:ext cx="633960" cy="2117533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9834327" y="29688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10005777" y="32164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9834327" y="34641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10005777" y="34641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10177227" y="34641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9834327" y="37117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10005777" y="37117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10177227" y="37117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0005777" y="39594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9834327" y="42070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005777" y="42070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0177227" y="42070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430187" y="2746533"/>
            <a:ext cx="634109" cy="220646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10677837" y="287988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10506387" y="312753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677837" y="312753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10849287" y="312753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849287" y="337518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849287" y="362283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0677837" y="387048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506387" y="411813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10677837" y="411813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10849287" y="411813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677837" y="4613433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1102396" y="3646666"/>
            <a:ext cx="586231" cy="130633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1350046" y="37800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1178596" y="42753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11350046" y="427531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11178596" y="452296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1726727" y="3704006"/>
            <a:ext cx="279955" cy="124899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533400" y="1333500"/>
            <a:ext cx="111252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SMART HOMES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33400" y="60388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Hinjewadi, Pune   ·   Sep 2027   ·   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905000"/>
            <a:ext cx="6827520" cy="2857500"/>
          </a:xfrm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05000"/>
              </a:lnSpc>
            </a:pPr>
            <a:r>
              <a:rPr sz="6800" b="0" i="0">
                <a:solidFill>
                  <a:schemeClr val="bg1"/>
                </a:solidFill>
                <a:latin typeface="+mj-lt"/>
              </a:rPr>
              <a:t>Urban Nest Studios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143500"/>
            <a:ext cx="72390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Smart compact homes for young professionals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865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81150" y="1657350"/>
            <a:ext cx="661797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581150" y="2409825"/>
            <a:ext cx="100774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2865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81150" y="2419350"/>
            <a:ext cx="661797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Location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81150" y="3171825"/>
            <a:ext cx="100774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2865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81150" y="3181350"/>
            <a:ext cx="661797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Homes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581150" y="3933825"/>
            <a:ext cx="100774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2865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81150" y="3943350"/>
            <a:ext cx="661797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Investment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81150" y="4695825"/>
            <a:ext cx="1007745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98917" y="1657350"/>
            <a:ext cx="3559683" cy="29337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9159" y="2910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19" y="304800"/>
                </a:lnTo>
                <a:lnTo>
                  <a:pt x="883919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92119" y="2667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94167" y="3489960"/>
            <a:ext cx="3369183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04900" y="1333500"/>
            <a:ext cx="99822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Small space. Big life.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953000"/>
            <a:ext cx="8077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The address you deserve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OVERVIEW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8650" y="1657350"/>
            <a:ext cx="3524250" cy="3624072"/>
          </a:xfrm>
          <a:prstGeom prst="roundRect">
            <a:avLst>
              <a:gd name="adj" fmla="val 594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95350" y="1943100"/>
            <a:ext cx="29908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480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5350" y="3852672"/>
            <a:ext cx="299085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smart studios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1500" y="1657350"/>
            <a:ext cx="3524250" cy="3624072"/>
          </a:xfrm>
          <a:prstGeom prst="roundRect">
            <a:avLst>
              <a:gd name="adj" fmla="val 59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48200" y="1943100"/>
            <a:ext cx="29908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5 min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48200" y="3852672"/>
            <a:ext cx="299085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to the IT park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34350" y="1657350"/>
            <a:ext cx="3524250" cy="3624072"/>
          </a:xfrm>
          <a:prstGeom prst="roundRect">
            <a:avLst>
              <a:gd name="adj" fmla="val 59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01050" y="1943100"/>
            <a:ext cx="29908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100%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01050" y="3852672"/>
            <a:ext cx="299085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app-controlled homes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8650" y="5452872"/>
            <a:ext cx="1102995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Indicative details; refer to the final brochure.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Project at a glance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LOCATION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84823" y="1657350"/>
            <a:ext cx="5073777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51211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33507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80073" y="4232910"/>
            <a:ext cx="4883277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Location map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1695450"/>
            <a:ext cx="5537073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Walk to work.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" y="3690366"/>
            <a:ext cx="5537073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 the heart of a tech hub with cafés, gyms and coworking at your doorstep.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The location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CONNECTIVITY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28650" y="1657350"/>
          <a:ext cx="1102995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76650"/>
                <a:gridCol w="3676650"/>
                <a:gridCol w="367665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Place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Distance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Time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IT park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 km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5 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Metro (upcoming)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0.8 km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4 min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Railway station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20 km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40 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28650" y="4305300"/>
            <a:ext cx="110299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Approximate, by road.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Distances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SPACES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28650" y="1657350"/>
            <a:ext cx="354965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800642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14467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3900" y="3389126"/>
            <a:ext cx="33591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4549902"/>
            <a:ext cx="35496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Studio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" y="4892802"/>
            <a:ext cx="354965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Fold-away bed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68800" y="1657350"/>
            <a:ext cx="354965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40792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54617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64050" y="3389126"/>
            <a:ext cx="33591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68800" y="4549902"/>
            <a:ext cx="35496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Kitchenette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68800" y="4892802"/>
            <a:ext cx="354965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Compact and smart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108950" y="1657350"/>
            <a:ext cx="354965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80942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94767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04200" y="3389126"/>
            <a:ext cx="33591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08950" y="4549902"/>
            <a:ext cx="35496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Co-working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08950" y="4892802"/>
            <a:ext cx="354965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Shared lounge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Life inside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LIFESTYLE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8650" y="1870710"/>
            <a:ext cx="3498850" cy="3810000"/>
          </a:xfrm>
          <a:prstGeom prst="roundRect">
            <a:avLst>
              <a:gd name="adj" fmla="val 59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9535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9535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53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Co-working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53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Meeting rooms and Wi-Fi.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94200" y="1870710"/>
            <a:ext cx="3498850" cy="3810000"/>
          </a:xfrm>
          <a:prstGeom prst="roundRect">
            <a:avLst>
              <a:gd name="adj" fmla="val 59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60900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609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090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Gym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090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Open 24×7.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59750" y="1870710"/>
            <a:ext cx="3498850" cy="3810000"/>
          </a:xfrm>
          <a:prstGeom prst="roundRect">
            <a:avLst>
              <a:gd name="adj" fmla="val 59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426450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2645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264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Smart locks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264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App-based access.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Amenities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PLANS AND PRICING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28650" y="1657350"/>
          <a:ext cx="1102995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76650"/>
                <a:gridCol w="3676650"/>
                <a:gridCol w="367665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Type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Carpet area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Starting price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Studio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420 sq ft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38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 BHK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560 sq ft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49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1.5 BHK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680 sq ft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58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28650" y="4305300"/>
            <a:ext cx="110299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Indicative prices, exclusive of taxes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Configurations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INVESTMENT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28650" y="1657350"/>
          <a:ext cx="6838569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48219" y="1752600"/>
            <a:ext cx="3810381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Sample data for illustration only.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Price trend in the area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HOW TO BOOK</a:t>
            </a:r>
          </a:p>
        </p:txBody>
      </p:sp>
      <p:sp>
        <p:nvSpPr>
          <p:cNvPr id="4" name="Oval 3"/>
          <p:cNvSpPr/>
          <p:nvPr/>
        </p:nvSpPr>
        <p:spPr>
          <a:xfrm>
            <a:off x="1388269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88269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02719" y="2371725"/>
            <a:ext cx="1366837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23900" y="3181350"/>
            <a:ext cx="25669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Visit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657600"/>
            <a:ext cx="2490788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Site and sample flat</a:t>
            </a:r>
          </a:p>
        </p:txBody>
      </p:sp>
      <p:sp>
        <p:nvSpPr>
          <p:cNvPr id="9" name="Oval 8"/>
          <p:cNvSpPr/>
          <p:nvPr/>
        </p:nvSpPr>
        <p:spPr>
          <a:xfrm>
            <a:off x="4145756" y="17526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45756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60206" y="2371725"/>
            <a:ext cx="1366838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1388" y="3181350"/>
            <a:ext cx="25669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Choose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19488" y="3657600"/>
            <a:ext cx="2490788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Unit and plan</a:t>
            </a:r>
          </a:p>
        </p:txBody>
      </p:sp>
      <p:sp>
        <p:nvSpPr>
          <p:cNvPr id="14" name="Oval 13"/>
          <p:cNvSpPr/>
          <p:nvPr/>
        </p:nvSpPr>
        <p:spPr>
          <a:xfrm>
            <a:off x="6903244" y="17526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903244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217694" y="2371725"/>
            <a:ext cx="1366837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238875" y="3181350"/>
            <a:ext cx="25669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Book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76975" y="3657600"/>
            <a:ext cx="2490788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Pay booking amount</a:t>
            </a:r>
          </a:p>
        </p:txBody>
      </p:sp>
      <p:sp>
        <p:nvSpPr>
          <p:cNvPr id="19" name="Oval 18"/>
          <p:cNvSpPr/>
          <p:nvPr/>
        </p:nvSpPr>
        <p:spPr>
          <a:xfrm>
            <a:off x="9660731" y="17526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60731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96362" y="3181350"/>
            <a:ext cx="25669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Move 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34462" y="3657600"/>
            <a:ext cx="2490788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Possession and handover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Simple buying process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ADVANTAGE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8650" y="1657350"/>
            <a:ext cx="5343525" cy="609600"/>
          </a:xfrm>
          <a:prstGeom prst="roundRect">
            <a:avLst>
              <a:gd name="adj" fmla="val 206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57250" y="1657350"/>
            <a:ext cx="4886325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This project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4850" y="2495550"/>
            <a:ext cx="5191125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Walk to work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Smart home tech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Rental-ready units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15075" y="1657350"/>
            <a:ext cx="5343525" cy="609600"/>
          </a:xfrm>
          <a:prstGeom prst="roundRect">
            <a:avLst>
              <a:gd name="adj" fmla="val 2062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43675" y="1657350"/>
            <a:ext cx="4886325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Typical projects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91275" y="2495550"/>
            <a:ext cx="5191125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Delayed possession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Hidden charges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Small open areas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Why choose us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9144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09650" y="9144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</a:rPr>
              <a:t>I moved in with one suitcase. Everything else was already here.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9650" y="43434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A homeowner (placeholder testimonial)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107168" y="822960"/>
            <a:ext cx="1207008" cy="1207008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925056" y="3824727"/>
            <a:ext cx="449578" cy="303327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001256" y="39580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001256" y="49486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001256" y="54439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001256" y="56916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001256" y="61869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412734" y="3697026"/>
            <a:ext cx="786244" cy="316097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488934" y="383037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660384" y="383037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831834" y="383037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488934" y="40780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660384" y="40780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831834" y="40780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660384" y="432567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831834" y="432567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660384" y="45733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831834" y="45733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7488934" y="482097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831834" y="50686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488934" y="581157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660384" y="581157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7831834" y="581157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488934" y="60592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660384" y="60592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831834" y="60592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488934" y="630687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237078" y="1547974"/>
            <a:ext cx="517387" cy="531002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313278" y="16813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313278" y="19289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313278" y="21766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484728" y="21766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313278" y="26719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8484728" y="26719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8313278" y="29195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484728" y="29195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8484728" y="34148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8313278" y="36625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8313278" y="39101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8484728" y="39101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8313278" y="41578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8313278" y="44054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8313278" y="49007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8313278" y="51484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8484728" y="51484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8313278" y="53960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8484728" y="53960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8313278" y="56437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8313278" y="63866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8484728" y="63866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8792564" y="1673231"/>
            <a:ext cx="693607" cy="518476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8868764" y="18065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040214" y="18065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211664" y="18065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8868764" y="25495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9040214" y="25495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9211664" y="25495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8868764" y="27971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9211664" y="27971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8868764" y="30448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9040214" y="30448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211664" y="30448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9211664" y="32924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8868764" y="35401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8868764" y="37877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9040214" y="40354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9211664" y="40354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8868764" y="45307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9040214" y="45307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8868764" y="47783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9211664" y="47783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9040214" y="50260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8868764" y="52736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9040214" y="52736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9211664" y="52736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8868764" y="55213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9040214" y="55213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9211664" y="55213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9040214" y="57689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9040214" y="62642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9211664" y="626428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8868764" y="65119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9040214" y="65119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9211664" y="6511931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9524271" y="4126768"/>
            <a:ext cx="702670" cy="273123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9771921" y="426011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9943371" y="426011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9600471" y="450776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9600471" y="475541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9771921" y="475541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9600471" y="500306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9771921" y="500306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9771921" y="525071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9943371" y="525071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9771921" y="549836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>
            <a:off x="9943371" y="549836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Rectangle 100"/>
          <p:cNvSpPr/>
          <p:nvPr/>
        </p:nvSpPr>
        <p:spPr>
          <a:xfrm>
            <a:off x="9600471" y="574601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101"/>
          <p:cNvSpPr/>
          <p:nvPr/>
        </p:nvSpPr>
        <p:spPr>
          <a:xfrm>
            <a:off x="9771921" y="574601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102"/>
          <p:cNvSpPr/>
          <p:nvPr/>
        </p:nvSpPr>
        <p:spPr>
          <a:xfrm>
            <a:off x="9943371" y="574601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9943371" y="624131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9600471" y="648896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9771921" y="6488968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10265041" y="1891367"/>
            <a:ext cx="631511" cy="496663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Rectangle 107"/>
          <p:cNvSpPr/>
          <p:nvPr/>
        </p:nvSpPr>
        <p:spPr>
          <a:xfrm>
            <a:off x="10512691" y="22723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Rectangle 108"/>
          <p:cNvSpPr/>
          <p:nvPr/>
        </p:nvSpPr>
        <p:spPr>
          <a:xfrm>
            <a:off x="10512691" y="25200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Rectangle 109"/>
          <p:cNvSpPr/>
          <p:nvPr/>
        </p:nvSpPr>
        <p:spPr>
          <a:xfrm>
            <a:off x="10684141" y="25200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Rectangle 110"/>
          <p:cNvSpPr/>
          <p:nvPr/>
        </p:nvSpPr>
        <p:spPr>
          <a:xfrm>
            <a:off x="10341241" y="27676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Rectangle 111"/>
          <p:cNvSpPr/>
          <p:nvPr/>
        </p:nvSpPr>
        <p:spPr>
          <a:xfrm>
            <a:off x="10512691" y="27676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>
            <a:off x="10684141" y="27676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Rectangle 113"/>
          <p:cNvSpPr/>
          <p:nvPr/>
        </p:nvSpPr>
        <p:spPr>
          <a:xfrm>
            <a:off x="10341241" y="30153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Rectangle 114"/>
          <p:cNvSpPr/>
          <p:nvPr/>
        </p:nvSpPr>
        <p:spPr>
          <a:xfrm>
            <a:off x="10512691" y="30153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Rectangle 115"/>
          <p:cNvSpPr/>
          <p:nvPr/>
        </p:nvSpPr>
        <p:spPr>
          <a:xfrm>
            <a:off x="10684141" y="30153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Rectangle 116"/>
          <p:cNvSpPr/>
          <p:nvPr/>
        </p:nvSpPr>
        <p:spPr>
          <a:xfrm>
            <a:off x="10512691" y="32629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>
            <a:off x="10512691" y="35106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Rectangle 118"/>
          <p:cNvSpPr/>
          <p:nvPr/>
        </p:nvSpPr>
        <p:spPr>
          <a:xfrm>
            <a:off x="10341241" y="37582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Rectangle 119"/>
          <p:cNvSpPr/>
          <p:nvPr/>
        </p:nvSpPr>
        <p:spPr>
          <a:xfrm>
            <a:off x="10512691" y="40059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Rectangle 120"/>
          <p:cNvSpPr/>
          <p:nvPr/>
        </p:nvSpPr>
        <p:spPr>
          <a:xfrm>
            <a:off x="10684141" y="40059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Rectangle 121"/>
          <p:cNvSpPr/>
          <p:nvPr/>
        </p:nvSpPr>
        <p:spPr>
          <a:xfrm>
            <a:off x="10341241" y="42535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Rectangle 122"/>
          <p:cNvSpPr/>
          <p:nvPr/>
        </p:nvSpPr>
        <p:spPr>
          <a:xfrm>
            <a:off x="10512691" y="42535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Rectangle 123"/>
          <p:cNvSpPr/>
          <p:nvPr/>
        </p:nvSpPr>
        <p:spPr>
          <a:xfrm>
            <a:off x="10684141" y="42535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Rectangle 124"/>
          <p:cNvSpPr/>
          <p:nvPr/>
        </p:nvSpPr>
        <p:spPr>
          <a:xfrm>
            <a:off x="10512691" y="47488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Rectangle 125"/>
          <p:cNvSpPr/>
          <p:nvPr/>
        </p:nvSpPr>
        <p:spPr>
          <a:xfrm>
            <a:off x="10512691" y="49965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Rectangle 126"/>
          <p:cNvSpPr/>
          <p:nvPr/>
        </p:nvSpPr>
        <p:spPr>
          <a:xfrm>
            <a:off x="10341241" y="52441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Rectangle 127"/>
          <p:cNvSpPr/>
          <p:nvPr/>
        </p:nvSpPr>
        <p:spPr>
          <a:xfrm>
            <a:off x="10512691" y="52441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Rectangle 128"/>
          <p:cNvSpPr/>
          <p:nvPr/>
        </p:nvSpPr>
        <p:spPr>
          <a:xfrm>
            <a:off x="10341241" y="57394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Rectangle 129"/>
          <p:cNvSpPr/>
          <p:nvPr/>
        </p:nvSpPr>
        <p:spPr>
          <a:xfrm>
            <a:off x="10341241" y="62347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Rectangle 130"/>
          <p:cNvSpPr/>
          <p:nvPr/>
        </p:nvSpPr>
        <p:spPr>
          <a:xfrm>
            <a:off x="10512691" y="62347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Rectangle 131"/>
          <p:cNvSpPr/>
          <p:nvPr/>
        </p:nvSpPr>
        <p:spPr>
          <a:xfrm>
            <a:off x="10684141" y="623476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Rectangle 132"/>
          <p:cNvSpPr/>
          <p:nvPr/>
        </p:nvSpPr>
        <p:spPr>
          <a:xfrm>
            <a:off x="10341241" y="64824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Rectangle 133"/>
          <p:cNvSpPr/>
          <p:nvPr/>
        </p:nvSpPr>
        <p:spPr>
          <a:xfrm>
            <a:off x="10512691" y="648241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Rectangle 134"/>
          <p:cNvSpPr/>
          <p:nvPr/>
        </p:nvSpPr>
        <p:spPr>
          <a:xfrm>
            <a:off x="10934652" y="3144494"/>
            <a:ext cx="807273" cy="371350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Rectangle 135"/>
          <p:cNvSpPr/>
          <p:nvPr/>
        </p:nvSpPr>
        <p:spPr>
          <a:xfrm>
            <a:off x="11010852" y="32778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Rectangle 136"/>
          <p:cNvSpPr/>
          <p:nvPr/>
        </p:nvSpPr>
        <p:spPr>
          <a:xfrm>
            <a:off x="11182302" y="32778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Rectangle 137"/>
          <p:cNvSpPr/>
          <p:nvPr/>
        </p:nvSpPr>
        <p:spPr>
          <a:xfrm>
            <a:off x="11353752" y="32778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Rectangle 138"/>
          <p:cNvSpPr/>
          <p:nvPr/>
        </p:nvSpPr>
        <p:spPr>
          <a:xfrm>
            <a:off x="11525202" y="32778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Rectangle 139"/>
          <p:cNvSpPr/>
          <p:nvPr/>
        </p:nvSpPr>
        <p:spPr>
          <a:xfrm>
            <a:off x="11353752" y="35254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Rectangle 140"/>
          <p:cNvSpPr/>
          <p:nvPr/>
        </p:nvSpPr>
        <p:spPr>
          <a:xfrm>
            <a:off x="11010852" y="37731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Rectangle 141"/>
          <p:cNvSpPr/>
          <p:nvPr/>
        </p:nvSpPr>
        <p:spPr>
          <a:xfrm>
            <a:off x="11182302" y="37731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Rectangle 142"/>
          <p:cNvSpPr/>
          <p:nvPr/>
        </p:nvSpPr>
        <p:spPr>
          <a:xfrm>
            <a:off x="11353752" y="40207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Rectangle 143"/>
          <p:cNvSpPr/>
          <p:nvPr/>
        </p:nvSpPr>
        <p:spPr>
          <a:xfrm>
            <a:off x="11353752" y="42684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Rectangle 144"/>
          <p:cNvSpPr/>
          <p:nvPr/>
        </p:nvSpPr>
        <p:spPr>
          <a:xfrm>
            <a:off x="11525202" y="42684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Rectangle 145"/>
          <p:cNvSpPr/>
          <p:nvPr/>
        </p:nvSpPr>
        <p:spPr>
          <a:xfrm>
            <a:off x="11525202" y="45160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Rectangle 146"/>
          <p:cNvSpPr/>
          <p:nvPr/>
        </p:nvSpPr>
        <p:spPr>
          <a:xfrm>
            <a:off x="11010852" y="47637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Rectangle 147"/>
          <p:cNvSpPr/>
          <p:nvPr/>
        </p:nvSpPr>
        <p:spPr>
          <a:xfrm>
            <a:off x="11353752" y="47637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Rectangle 148"/>
          <p:cNvSpPr/>
          <p:nvPr/>
        </p:nvSpPr>
        <p:spPr>
          <a:xfrm>
            <a:off x="11182302" y="50113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Rectangle 149"/>
          <p:cNvSpPr/>
          <p:nvPr/>
        </p:nvSpPr>
        <p:spPr>
          <a:xfrm>
            <a:off x="11353752" y="50113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Rectangle 150"/>
          <p:cNvSpPr/>
          <p:nvPr/>
        </p:nvSpPr>
        <p:spPr>
          <a:xfrm>
            <a:off x="11525202" y="50113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Rectangle 151"/>
          <p:cNvSpPr/>
          <p:nvPr/>
        </p:nvSpPr>
        <p:spPr>
          <a:xfrm>
            <a:off x="11010852" y="52590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Rectangle 152"/>
          <p:cNvSpPr/>
          <p:nvPr/>
        </p:nvSpPr>
        <p:spPr>
          <a:xfrm>
            <a:off x="11182302" y="52590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Rectangle 153"/>
          <p:cNvSpPr/>
          <p:nvPr/>
        </p:nvSpPr>
        <p:spPr>
          <a:xfrm>
            <a:off x="11353752" y="55066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Rectangle 154"/>
          <p:cNvSpPr/>
          <p:nvPr/>
        </p:nvSpPr>
        <p:spPr>
          <a:xfrm>
            <a:off x="11525202" y="57543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6" name="Rectangle 155"/>
          <p:cNvSpPr/>
          <p:nvPr/>
        </p:nvSpPr>
        <p:spPr>
          <a:xfrm>
            <a:off x="11010852" y="60019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7" name="Rectangle 156"/>
          <p:cNvSpPr/>
          <p:nvPr/>
        </p:nvSpPr>
        <p:spPr>
          <a:xfrm>
            <a:off x="11182302" y="60019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8" name="Rectangle 157"/>
          <p:cNvSpPr/>
          <p:nvPr/>
        </p:nvSpPr>
        <p:spPr>
          <a:xfrm>
            <a:off x="11353752" y="60019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9" name="Rectangle 158"/>
          <p:cNvSpPr/>
          <p:nvPr/>
        </p:nvSpPr>
        <p:spPr>
          <a:xfrm>
            <a:off x="11525202" y="60019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0" name="Rectangle 159"/>
          <p:cNvSpPr/>
          <p:nvPr/>
        </p:nvSpPr>
        <p:spPr>
          <a:xfrm>
            <a:off x="11010852" y="62496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1" name="Rectangle 160"/>
          <p:cNvSpPr/>
          <p:nvPr/>
        </p:nvSpPr>
        <p:spPr>
          <a:xfrm>
            <a:off x="11525202" y="624964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2" name="Rectangle 161"/>
          <p:cNvSpPr/>
          <p:nvPr/>
        </p:nvSpPr>
        <p:spPr>
          <a:xfrm>
            <a:off x="11010852" y="64972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3" name="Rectangle 162"/>
          <p:cNvSpPr/>
          <p:nvPr/>
        </p:nvSpPr>
        <p:spPr>
          <a:xfrm>
            <a:off x="11182302" y="649729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4" name="Rectangle 163"/>
          <p:cNvSpPr/>
          <p:nvPr/>
        </p:nvSpPr>
        <p:spPr>
          <a:xfrm>
            <a:off x="11780025" y="2069174"/>
            <a:ext cx="192519" cy="478882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5" name="TextBox 164"/>
          <p:cNvSpPr txBox="1"/>
          <p:nvPr/>
        </p:nvSpPr>
        <p:spPr>
          <a:xfrm>
            <a:off x="533400" y="527685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Sales office: +91 90000 00000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533400" y="556260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sales@yourdomain.in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5638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Book a site visit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56388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Sample flat open daily, 10 am – 7 pm.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realestate-619">
  <a:themeElements>
    <a:clrScheme name="Morphiq realestate-619">
      <a:dk1>
        <a:srgbClr val="F4F4F4"/>
      </a:dk1>
      <a:lt1>
        <a:srgbClr val="161616"/>
      </a:lt1>
      <a:dk2>
        <a:srgbClr val="A6A6A6"/>
      </a:dk2>
      <a:lt2>
        <a:srgbClr val="232323"/>
      </a:lt2>
      <a:accent1>
        <a:srgbClr val="FF7A00"/>
      </a:accent1>
      <a:accent2>
        <a:srgbClr val="FFFFFF"/>
      </a:accent2>
      <a:accent3>
        <a:srgbClr val="00B2A9"/>
      </a:accent3>
      <a:accent4>
        <a:srgbClr val="FFC300"/>
      </a:accent4>
      <a:accent5>
        <a:srgbClr val="402812"/>
      </a:accent5>
      <a:accent6>
        <a:srgbClr val="3A3A3A"/>
      </a:accent6>
      <a:hlink>
        <a:srgbClr val="FF7A00"/>
      </a:hlink>
      <a:folHlink>
        <a:srgbClr val="FFFFFF"/>
      </a:folHlink>
    </a:clrScheme>
    <a:fontScheme name="Morphiq realestate-619">
      <a:majorFont>
        <a:latin typeface="Prata"/>
        <a:ea typeface=""/>
        <a:cs typeface=""/>
      </a:majorFont>
      <a:minorFont>
        <a:latin typeface="Mulish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Urban Nest Studios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