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4800</c:v>
                </c:pt>
                <c:pt idx="1">
                  <c:v>5200</c:v>
                </c:pt>
                <c:pt idx="2">
                  <c:v>5700</c:v>
                </c:pt>
                <c:pt idx="3">
                  <c:v>6200</c:v>
                </c:pt>
                <c:pt idx="4">
                  <c:v>6750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436352" y="548640"/>
            <a:ext cx="1053389" cy="1053389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0970" y="3091933"/>
            <a:ext cx="1095858" cy="294310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633820" y="2489211"/>
            <a:ext cx="1210158" cy="602722"/>
          </a:xfrm>
          <a:custGeom>
            <a:avLst/>
            <a:gdLst/>
            <a:ahLst/>
            <a:cxnLst/>
            <a:rect l="l" t="t" r="r" b="b"/>
            <a:pathLst>
              <a:path w="1210158" h="602722">
                <a:moveTo>
                  <a:pt x="0" y="602722"/>
                </a:moveTo>
                <a:lnTo>
                  <a:pt x="605079" y="0"/>
                </a:lnTo>
                <a:lnTo>
                  <a:pt x="1210158" y="6027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88224" y="3503968"/>
            <a:ext cx="241089" cy="52975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48485" y="3503968"/>
            <a:ext cx="241089" cy="52975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88224" y="4504624"/>
            <a:ext cx="241089" cy="52975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48485" y="4504624"/>
            <a:ext cx="241089" cy="52975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129313" y="5093246"/>
            <a:ext cx="219172" cy="94179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62393" y="3100257"/>
            <a:ext cx="1386492" cy="29347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7905243" y="2337686"/>
            <a:ext cx="1500792" cy="762571"/>
          </a:xfrm>
          <a:custGeom>
            <a:avLst/>
            <a:gdLst/>
            <a:ahLst/>
            <a:cxnLst/>
            <a:rect l="l" t="t" r="r" b="b"/>
            <a:pathLst>
              <a:path w="1500792" h="762571">
                <a:moveTo>
                  <a:pt x="0" y="762571"/>
                </a:moveTo>
                <a:lnTo>
                  <a:pt x="750396" y="0"/>
                </a:lnTo>
                <a:lnTo>
                  <a:pt x="1500792" y="7625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11961" y="3511126"/>
            <a:ext cx="305028" cy="52826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94288" y="3511126"/>
            <a:ext cx="305028" cy="52826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11961" y="4508953"/>
            <a:ext cx="305028" cy="52826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94288" y="4508953"/>
            <a:ext cx="305028" cy="52826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16990" y="5095909"/>
            <a:ext cx="277298" cy="9391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524450" y="2655760"/>
            <a:ext cx="1401020" cy="33792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467300" y="1885199"/>
            <a:ext cx="1515320" cy="770561"/>
          </a:xfrm>
          <a:custGeom>
            <a:avLst/>
            <a:gdLst/>
            <a:ahLst/>
            <a:cxnLst/>
            <a:rect l="l" t="t" r="r" b="b"/>
            <a:pathLst>
              <a:path w="1515320" h="770561">
                <a:moveTo>
                  <a:pt x="0" y="770561"/>
                </a:moveTo>
                <a:lnTo>
                  <a:pt x="757660" y="0"/>
                </a:lnTo>
                <a:lnTo>
                  <a:pt x="1515320" y="7705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6633" y="3128860"/>
            <a:ext cx="308224" cy="6082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365062" y="3128860"/>
            <a:ext cx="308224" cy="6082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776633" y="4277815"/>
            <a:ext cx="308224" cy="6082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365062" y="4277815"/>
            <a:ext cx="308224" cy="60827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84858" y="4953671"/>
            <a:ext cx="280204" cy="108136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15405" y="6035040"/>
            <a:ext cx="550103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 REPORT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Hyderabad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Report 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 spc="50">
                <a:solidFill>
                  <a:schemeClr val="tx1"/>
                </a:solidFill>
                <a:latin typeface="+mj-lt"/>
              </a:rPr>
              <a:t>CITY HOUSING MARKET OUTLOOK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Residential trends, prices and demand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Demand stays strong where jobs and infrastructure grow.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Key message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+9%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average price rise (sample)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42K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homes launched (sample)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 mo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inventory (sample)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LOCATION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Growth corridors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West and north lead new launches.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CONNECTIVITY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Financial district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High demand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Northern suburbs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North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Old city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Central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SPACES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Mid-segment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Most launches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Premium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Fastest growth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Plotted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Steady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Infrastructure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metro and roads.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Jobs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Services hiring.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Stable home-loan rates.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PLANS AND 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&lt; ₹ 60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28%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60 L – 1.2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47% of launches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Premium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&gt; 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25%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INVESTMENT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TO BOOK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ADVANTAGE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Strong job growth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Better connectivity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Healthy absorption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Buyers are choosing connectivity over size.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 spc="50">
                <a:solidFill>
                  <a:schemeClr val="bg1"/>
                </a:solidFill>
                <a:latin typeface="+mj-lt"/>
              </a:rPr>
              <a:t>QUESTIONS AND 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8">
  <a:themeElements>
    <a:clrScheme name="Morphiq realestate-618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realestate-618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Housing Market Outlook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