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3900</c:v>
                </c:pt>
                <c:pt idx="1">
                  <c:v>4200</c:v>
                </c:pt>
                <c:pt idx="2">
                  <c:v>4500</c:v>
                </c:pt>
                <c:pt idx="3">
                  <c:v>4900</c:v>
                </c:pt>
                <c:pt idx="4">
                  <c:v>5300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533400" y="533400"/>
            <a:ext cx="11125200" cy="5791200"/>
          </a:xfrm>
          <a:prstGeom prst="roundRect">
            <a:avLst>
              <a:gd name="adj" fmla="val 723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315200" y="914400"/>
            <a:ext cx="2854234" cy="5029200"/>
          </a:xfrm>
          <a:custGeom>
            <a:avLst/>
            <a:gdLst/>
            <a:ahLst/>
            <a:cxnLst/>
            <a:rect l="l" t="t" r="r" b="b"/>
            <a:pathLst>
              <a:path w="2854234" h="5029200">
                <a:moveTo>
                  <a:pt x="0" y="5029200"/>
                </a:moveTo>
                <a:lnTo>
                  <a:pt x="339634" y="5029200"/>
                </a:lnTo>
                <a:lnTo>
                  <a:pt x="2854234" y="0"/>
                </a:lnTo>
                <a:lnTo>
                  <a:pt x="25146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881257" y="914400"/>
            <a:ext cx="2854234" cy="5029200"/>
          </a:xfrm>
          <a:custGeom>
            <a:avLst/>
            <a:gdLst/>
            <a:ahLst/>
            <a:cxnLst/>
            <a:rect l="l" t="t" r="r" b="b"/>
            <a:pathLst>
              <a:path w="2854234" h="5029200">
                <a:moveTo>
                  <a:pt x="0" y="5029200"/>
                </a:moveTo>
                <a:lnTo>
                  <a:pt x="339634" y="5029200"/>
                </a:lnTo>
                <a:lnTo>
                  <a:pt x="2854234" y="0"/>
                </a:lnTo>
                <a:lnTo>
                  <a:pt x="25146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447314" y="914400"/>
            <a:ext cx="2854235" cy="5029200"/>
          </a:xfrm>
          <a:custGeom>
            <a:avLst/>
            <a:gdLst/>
            <a:ahLst/>
            <a:cxnLst/>
            <a:rect l="l" t="t" r="r" b="b"/>
            <a:pathLst>
              <a:path w="2854235" h="5029200">
                <a:moveTo>
                  <a:pt x="0" y="5029200"/>
                </a:moveTo>
                <a:lnTo>
                  <a:pt x="339635" y="5029200"/>
                </a:lnTo>
                <a:lnTo>
                  <a:pt x="2854235" y="0"/>
                </a:lnTo>
                <a:lnTo>
                  <a:pt x="25146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305800" y="2171700"/>
            <a:ext cx="1981200" cy="19812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9650" y="10096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ROW HOUSES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9650" y="5372100"/>
            <a:ext cx="5562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Vadodara   ·   Dec 2026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650" y="1524000"/>
            <a:ext cx="58064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50" b="0" i="0">
                <a:solidFill>
                  <a:schemeClr val="bg1"/>
                </a:solidFill>
                <a:latin typeface="+mj-lt"/>
              </a:rPr>
              <a:t>Heritage Courtyard Homes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650" y="4381500"/>
            <a:ext cx="55626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Row houses with courtyards and modern comfort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warmth of a courtyard home, built for today.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address you deserve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96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row houses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250" b="1" i="0">
                <a:solidFill>
                  <a:schemeClr val="tx1"/>
                </a:solidFill>
                <a:latin typeface="+mj-lt"/>
              </a:rPr>
              <a:t>3 &amp; 4 BHK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courtyards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 acres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gated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Calm, close to the city.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Near schools, markets and the highway, in a quiet residential belt.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centre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 station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Highway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Open to the sky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With store room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Terrace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Family gatherings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Walking paths and lawns.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celebrations.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Gated with CCTV.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 row house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1,900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BHK row house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2,400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1.55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Corner unit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2,600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Courtyard design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Gated and secure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Near possession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projects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It feels like my grandparents' house, only easier to live 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489371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273143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77200" y="1714500"/>
            <a:ext cx="2743200" cy="27432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20">
  <a:themeElements>
    <a:clrScheme name="Morphiq realestate-620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realestate-620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Heritage Courtyard Homes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