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Thalis</c:v>
                </c:pt>
                <c:pt idx="1">
                  <c:v>Curries</c:v>
                </c:pt>
                <c:pt idx="2">
                  <c:v>Fry</c:v>
                </c:pt>
                <c:pt idx="3">
                  <c:v>Desserts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CURRY HOUSE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CURRY HOUSE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CURRY HOUSE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CURRY HOUSE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102015" y="-628319"/>
            <a:ext cx="2066380" cy="2066380"/>
          </a:xfrm>
          <a:prstGeom prst="ellipse">
            <a:avLst/>
          </a:prstGeom>
          <a:solidFill>
            <a:schemeClr val="accent1">
              <a:alpha val="6323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551981" y="813823"/>
            <a:ext cx="2286108" cy="2286108"/>
          </a:xfrm>
          <a:prstGeom prst="ellipse">
            <a:avLst/>
          </a:prstGeom>
          <a:solidFill>
            <a:schemeClr val="accent2">
              <a:alpha val="7440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60383" y="1348671"/>
            <a:ext cx="1790710" cy="1790710"/>
          </a:xfrm>
          <a:prstGeom prst="ellipse">
            <a:avLst/>
          </a:prstGeom>
          <a:solidFill>
            <a:schemeClr val="accent3">
              <a:alpha val="6115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706409" y="1481354"/>
            <a:ext cx="1213607" cy="1213607"/>
          </a:xfrm>
          <a:prstGeom prst="ellipse">
            <a:avLst/>
          </a:prstGeom>
          <a:solidFill>
            <a:schemeClr val="accent4">
              <a:alpha val="6324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753266" y="672260"/>
            <a:ext cx="2091864" cy="2091864"/>
          </a:xfrm>
          <a:prstGeom prst="ellipse">
            <a:avLst/>
          </a:prstGeom>
          <a:solidFill>
            <a:schemeClr val="accent1">
              <a:alpha val="5856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334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60960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Panaji, Goa   ·   Daily, 12 – 11 pm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0" i="0" spc="50">
                <a:solidFill>
                  <a:schemeClr val="tx1"/>
                </a:solidFill>
                <a:latin typeface="+mj-lt"/>
              </a:rPr>
              <a:t>COASTAL CURRY HOUSE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Seafood from the Konkan and Malabar coasts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story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Menu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Kitchen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Visit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965390" y="-1380400"/>
            <a:ext cx="4192777" cy="4192777"/>
          </a:xfrm>
          <a:prstGeom prst="ellipse">
            <a:avLst/>
          </a:prstGeom>
          <a:solidFill>
            <a:schemeClr val="accent1">
              <a:alpha val="6610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90800" y="2720905"/>
            <a:ext cx="3854695" cy="3854695"/>
          </a:xfrm>
          <a:prstGeom prst="ellipse">
            <a:avLst/>
          </a:prstGeom>
          <a:solidFill>
            <a:schemeClr val="accent2">
              <a:alpha val="7252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781272" y="3132047"/>
            <a:ext cx="2485753" cy="2485753"/>
          </a:xfrm>
          <a:prstGeom prst="ellipse">
            <a:avLst/>
          </a:prstGeom>
          <a:solidFill>
            <a:schemeClr val="accent3">
              <a:alpha val="7387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039031" y="2433484"/>
            <a:ext cx="4177298" cy="4177298"/>
          </a:xfrm>
          <a:prstGeom prst="ellipse">
            <a:avLst/>
          </a:prstGeom>
          <a:solidFill>
            <a:schemeClr val="accent4">
              <a:alpha val="6346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253353" y="1664426"/>
            <a:ext cx="2452516" cy="2452516"/>
          </a:xfrm>
          <a:prstGeom prst="ellipse">
            <a:avLst/>
          </a:prstGeom>
          <a:solidFill>
            <a:schemeClr val="accent1">
              <a:alpha val="7535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 spc="5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The catch of the day, cooked the coastal way.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philosophy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Restaurant / dish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From a fishing family to your table.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Our fish arrives every morning from local boats. Recipes come from three generations of coastal home cooks.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859112" y="2123757"/>
            <a:ext cx="4010339" cy="4010339"/>
          </a:xfrm>
          <a:prstGeom prst="ellipse">
            <a:avLst/>
          </a:prstGeom>
          <a:solidFill>
            <a:schemeClr val="accent1">
              <a:alpha val="7802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214417" y="2344466"/>
            <a:ext cx="2852332" cy="2852332"/>
          </a:xfrm>
          <a:prstGeom prst="ellipse">
            <a:avLst/>
          </a:prstGeom>
          <a:solidFill>
            <a:schemeClr val="accent2">
              <a:alpha val="6556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793008" y="1112080"/>
            <a:ext cx="3381873" cy="3381873"/>
          </a:xfrm>
          <a:prstGeom prst="ellipse">
            <a:avLst/>
          </a:prstGeom>
          <a:solidFill>
            <a:schemeClr val="accent3">
              <a:alpha val="7365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203997" y="2921293"/>
            <a:ext cx="2512092" cy="2512092"/>
          </a:xfrm>
          <a:prstGeom prst="ellipse">
            <a:avLst/>
          </a:prstGeom>
          <a:solidFill>
            <a:schemeClr val="accent4">
              <a:alpha val="6234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39919" y="-189962"/>
            <a:ext cx="3549146" cy="3549146"/>
          </a:xfrm>
          <a:prstGeom prst="ellipse">
            <a:avLst/>
          </a:prstGeom>
          <a:solidFill>
            <a:schemeClr val="accent1">
              <a:alpha val="5912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 spc="50">
                <a:solidFill>
                  <a:schemeClr val="tx1"/>
                </a:solidFill>
                <a:latin typeface="+mj-lt"/>
              </a:rPr>
              <a:t>MENU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Prawn curry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Coconut, kokum and red chillies.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Rava fried fish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Crisp semolina crust.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Crab xacuti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Roasted spice masala.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SIGNATURE DISHES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Description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Fish thali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Curry, fry, rice, sol kadhi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450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Prawn fry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Masala-coated, pan-fried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520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Veg xacuti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For non-seafood eaters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320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Prices are indicative and exclusive of taxes.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MENU HIGHLIGHTS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Morning catch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Straight from the boats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Curry pots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Slow-cooked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Sol kadhi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perfect finish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FROM OUR KITCHEN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805064" y="1955175"/>
            <a:ext cx="3345821" cy="3345821"/>
          </a:xfrm>
          <a:prstGeom prst="ellipse">
            <a:avLst/>
          </a:prstGeom>
          <a:solidFill>
            <a:schemeClr val="accent1">
              <a:alpha val="6151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4736581" y="42796"/>
            <a:ext cx="3019677" cy="3019677"/>
          </a:xfrm>
          <a:prstGeom prst="ellipse">
            <a:avLst/>
          </a:prstGeom>
          <a:solidFill>
            <a:schemeClr val="accent2">
              <a:alpha val="6812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876571" y="1071928"/>
            <a:ext cx="3449399" cy="3449399"/>
          </a:xfrm>
          <a:prstGeom prst="ellipse">
            <a:avLst/>
          </a:prstGeom>
          <a:solidFill>
            <a:schemeClr val="accent3">
              <a:alpha val="6872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783744" y="-87191"/>
            <a:ext cx="2239978" cy="2239978"/>
          </a:xfrm>
          <a:prstGeom prst="ellipse">
            <a:avLst/>
          </a:prstGeom>
          <a:solidFill>
            <a:schemeClr val="accent4">
              <a:alpha val="7455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089577" y="2889060"/>
            <a:ext cx="2217307" cy="2217307"/>
          </a:xfrm>
          <a:prstGeom prst="ellipse">
            <a:avLst/>
          </a:prstGeom>
          <a:solidFill>
            <a:schemeClr val="accent1">
              <a:alpha val="7772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 spc="50">
                <a:solidFill>
                  <a:schemeClr val="tx1"/>
                </a:solidFill>
                <a:latin typeface="+mj-lt"/>
              </a:rPr>
              <a:t>KITCHEN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Catch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Local boats at dawn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Clean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Hand-cleaned in-house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Marinate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Fresh masalas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Cook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 order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FARM TO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 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fresh catch daily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generations of recipes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4.7★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guest rating (sample)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Thalis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27%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Curries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Fry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Desserts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WHAT OUR GUESTS ORDER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46120" y="672007"/>
            <a:ext cx="2557733" cy="2557733"/>
          </a:xfrm>
          <a:prstGeom prst="ellipse">
            <a:avLst/>
          </a:prstGeom>
          <a:solidFill>
            <a:schemeClr val="accent1">
              <a:alpha val="6577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540541" y="3217891"/>
            <a:ext cx="2354289" cy="2354289"/>
          </a:xfrm>
          <a:prstGeom prst="ellipse">
            <a:avLst/>
          </a:prstGeom>
          <a:solidFill>
            <a:schemeClr val="accent2">
              <a:alpha val="6904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799282" y="1778758"/>
            <a:ext cx="3763826" cy="3763826"/>
          </a:xfrm>
          <a:prstGeom prst="ellipse">
            <a:avLst/>
          </a:prstGeom>
          <a:solidFill>
            <a:schemeClr val="accent3">
              <a:alpha val="7186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387478" y="3136083"/>
            <a:ext cx="2246030" cy="2246030"/>
          </a:xfrm>
          <a:prstGeom prst="ellipse">
            <a:avLst/>
          </a:prstGeom>
          <a:solidFill>
            <a:schemeClr val="accent4">
              <a:alpha val="8458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314501" y="1138225"/>
            <a:ext cx="2633566" cy="2633566"/>
          </a:xfrm>
          <a:prstGeom prst="ellipse">
            <a:avLst/>
          </a:prstGeom>
          <a:solidFill>
            <a:schemeClr val="accent1">
              <a:alpha val="8443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0" i="0" spc="5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Takeaway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Packed hot to go.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Private dining up to 40.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Within the city.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fish thali alone is worth the trip.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regular guest (placeholder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VISIT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Open 12 to 4 pm and 7 to 11 pm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Closed Tuesdays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Vegetarian menu available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Reserve for groups of 6+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+91 90000 00000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 spc="50">
                <a:solidFill>
                  <a:schemeClr val="bg1"/>
                </a:solidFill>
                <a:latin typeface="+mj-lt"/>
              </a:rPr>
              <a:t>COME HUNGRY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We save the best table for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ood-152">
  <a:themeElements>
    <a:clrScheme name="Morphiq food-152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food-152">
      <a:majorFont>
        <a:latin typeface="Marcellus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Coastal Curry House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