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Breads</c:v>
                </c:pt>
                <c:pt idx="1">
                  <c:v>Pastries</c:v>
                </c:pt>
                <c:pt idx="2">
                  <c:v>Cakes</c:v>
                </c:pt>
                <c:pt idx="3">
                  <c:v>Coffee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BAKE STREET BAKERY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BAKE STREET BAKERY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BAKE STREET BAKERY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BAKE STREET BAKERY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104841" y="-659220"/>
            <a:ext cx="3372777" cy="3372777"/>
          </a:xfrm>
          <a:prstGeom prst="ellipse">
            <a:avLst/>
          </a:prstGeom>
          <a:solidFill>
            <a:schemeClr val="accent1">
              <a:alpha val="73772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20107" y="2786983"/>
            <a:ext cx="3828831" cy="3828831"/>
          </a:xfrm>
          <a:prstGeom prst="ellipse">
            <a:avLst/>
          </a:prstGeom>
          <a:solidFill>
            <a:schemeClr val="accent2">
              <a:alpha val="63082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26536" y="-286399"/>
            <a:ext cx="2477033" cy="2477033"/>
          </a:xfrm>
          <a:prstGeom prst="ellipse">
            <a:avLst/>
          </a:prstGeom>
          <a:solidFill>
            <a:schemeClr val="accent3">
              <a:alpha val="75599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194474" y="2491660"/>
            <a:ext cx="3068537" cy="3068537"/>
          </a:xfrm>
          <a:prstGeom prst="ellipse">
            <a:avLst/>
          </a:prstGeom>
          <a:solidFill>
            <a:schemeClr val="accent4">
              <a:alpha val="6669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273287" y="-944138"/>
            <a:ext cx="2465343" cy="2465343"/>
          </a:xfrm>
          <a:prstGeom prst="ellipse">
            <a:avLst/>
          </a:prstGeom>
          <a:solidFill>
            <a:schemeClr val="accent1">
              <a:alpha val="62644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BAKERY &amp; CAFÉ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Koregaon Park, Pune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OPEN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Daily, 12 – 11 pm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RESERVATIONS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Bake Street Bakery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Artisan breads, cakes and coffee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4483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Our story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6573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0300" y="1657350"/>
            <a:ext cx="54483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Menu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3400" y="39814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33400" y="3981450"/>
            <a:ext cx="54483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Kitchen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0300" y="39814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4483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Visit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Baked before sunrise, gone by sunset.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philosophy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Restaurant / dish 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family bakery since 2009.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Our sourdough starter is older than some of our customers. We bake small batches every morning with no shortcuts.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Menu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Sourdough loaf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48-hour slow fermentation.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Almond croissant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Butter layers, almond cream.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Celebration cakes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Custom designs to order.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Signature dishes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Description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Sourdough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Classic or multigrain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220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Croissant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Butter or almond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140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Cappuccino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Single-origin beans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180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Prices are indicative and exclusive of taxes.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Menu highlights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Ovens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Stone deck ovens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Cakes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Made to order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Coffee bar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Freshly roasted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From our kitchen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Kitchen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Mix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Flour, water, starter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Overnight fermentation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Shape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By hand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Bake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4 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Farm to table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loaves every day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48 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sourdough fermentation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years of baking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Breads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27%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Pastries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21%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Cakes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1850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Coffee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our guests order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Custom cakes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Birthdays and weddings.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Wholesale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Cafés and hotels.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Workshops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Bread-baking Sundays.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 croissants are worth the early alarm.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regular guest (placeholder review)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Visit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Open 7 am to 9 pm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Cake orders need 48 hours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Eggless options daily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Free Wi-Fi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878529" y="3776143"/>
            <a:ext cx="3263334" cy="3263334"/>
          </a:xfrm>
          <a:prstGeom prst="ellipse">
            <a:avLst/>
          </a:prstGeom>
          <a:solidFill>
            <a:schemeClr val="accent1">
              <a:alpha val="59389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991838" y="-530036"/>
            <a:ext cx="2194082" cy="2194082"/>
          </a:xfrm>
          <a:prstGeom prst="ellipse">
            <a:avLst/>
          </a:prstGeom>
          <a:solidFill>
            <a:schemeClr val="accent2">
              <a:alpha val="83719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479393" y="2296960"/>
            <a:ext cx="2243313" cy="2243313"/>
          </a:xfrm>
          <a:prstGeom prst="ellipse">
            <a:avLst/>
          </a:prstGeom>
          <a:solidFill>
            <a:schemeClr val="accent3">
              <a:alpha val="59278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892029" y="1148099"/>
            <a:ext cx="3051055" cy="3051055"/>
          </a:xfrm>
          <a:prstGeom prst="ellipse">
            <a:avLst/>
          </a:prstGeom>
          <a:solidFill>
            <a:schemeClr val="accent4">
              <a:alpha val="5976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395310" y="1845765"/>
            <a:ext cx="3081697" cy="3081697"/>
          </a:xfrm>
          <a:prstGeom prst="ellipse">
            <a:avLst/>
          </a:prstGeom>
          <a:solidFill>
            <a:schemeClr val="accent1">
              <a:alpha val="7460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Come hungry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save the best table for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ood-154">
  <a:themeElements>
    <a:clrScheme name="Morphiq food-154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food-154">
      <a:majorFont>
        <a:latin typeface="Bricolage Grotesqu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Bake Street Bakery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