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chart>
    <c:autoTitleDeleted val="1"/>
    <c:plotArea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Bowls</c:v>
                </c:pt>
                <c:pt idx="1">
                  <c:v>Salads</c:v>
                </c:pt>
                <c:pt idx="2">
                  <c:v>Juices</c:v>
                </c:pt>
                <c:pt idx="3">
                  <c:v>Snacks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38</c:v>
                </c:pt>
                <c:pt idx="1">
                  <c:v>27</c:v>
                </c:pt>
                <c:pt idx="2">
                  <c:v>21</c:v>
                </c:pt>
                <c:pt idx="3">
                  <c:v>14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bg1"/>
                  </a:solidFill>
                </a:defRPr>
              </a:pPr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Chart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THE GREEN BOWL CAFÉ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50" y="1885950"/>
            <a:ext cx="1057275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THE GREEN BOWL CAFÉ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THE GREEN BOWL CAFÉ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THE GREEN BOWL CAFÉ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ounded Rectangle 3"/>
          <p:cNvSpPr/>
          <p:nvPr/>
        </p:nvSpPr>
        <p:spPr>
          <a:xfrm>
            <a:off x="7143750" y="762000"/>
            <a:ext cx="4286250" cy="6096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34250" y="952500"/>
            <a:ext cx="3905250" cy="59055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7920038" y="2919412"/>
            <a:ext cx="2733675" cy="2733675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8248079" y="3247454"/>
            <a:ext cx="2077593" cy="2077593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532906" y="4040219"/>
            <a:ext cx="492061" cy="49206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9347640" y="4424928"/>
            <a:ext cx="492061" cy="492061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8931350" y="4519944"/>
            <a:ext cx="492061" cy="49206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597512" y="4253717"/>
            <a:ext cx="492061" cy="492061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8597512" y="3826722"/>
            <a:ext cx="492061" cy="49206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8931350" y="3560495"/>
            <a:ext cx="492061" cy="492061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9347640" y="3655510"/>
            <a:ext cx="492061" cy="49206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 rot="2400000">
            <a:off x="10325672" y="3056096"/>
            <a:ext cx="285750" cy="6096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 rot="2880000">
            <a:off x="10325672" y="3322796"/>
            <a:ext cx="285750" cy="6096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 rot="3360000">
            <a:off x="10325672" y="3589496"/>
            <a:ext cx="285750" cy="6096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 rot="3840000">
            <a:off x="10325672" y="3856196"/>
            <a:ext cx="285750" cy="6096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 rot="4320000">
            <a:off x="10325672" y="4122896"/>
            <a:ext cx="285750" cy="6096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62000" y="1333500"/>
            <a:ext cx="5905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HEALTHY CAFÉ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000" y="5657850"/>
            <a:ext cx="1879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LOCATION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000" y="5848350"/>
            <a:ext cx="1879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Bandra, Mumbai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794000" y="5657850"/>
            <a:ext cx="1879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OPEN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794000" y="5848350"/>
            <a:ext cx="1879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Daily, 12 – 11 pm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826000" y="5657850"/>
            <a:ext cx="1879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RESERVATIONS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826000" y="5848350"/>
            <a:ext cx="1879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+91 90000 00000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666875"/>
            <a:ext cx="6286500" cy="25717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tx1"/>
                </a:solidFill>
                <a:latin typeface="+mj-lt"/>
              </a:rPr>
              <a:t>The Green Bowl Café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381500"/>
            <a:ext cx="5715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Salads, bowls and cold-pressed juices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857250" y="1885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09750" y="1885950"/>
            <a:ext cx="634365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Our story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809750" y="2638425"/>
            <a:ext cx="962025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857250" y="2647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09750" y="2647950"/>
            <a:ext cx="634365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Menu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809750" y="3400425"/>
            <a:ext cx="962025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857250" y="3409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09750" y="3409950"/>
            <a:ext cx="634365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Kitchen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1809750" y="4162425"/>
            <a:ext cx="962025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2" name="TextBox 11"/>
          <p:cNvSpPr txBox="1"/>
          <p:nvPr/>
        </p:nvSpPr>
        <p:spPr>
          <a:xfrm>
            <a:off x="857250" y="4171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809750" y="4171950"/>
            <a:ext cx="634365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Visit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1809750" y="4924425"/>
            <a:ext cx="962025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5" name="Image placeholder (right-click &gt; Format Shape &gt; Picture fill)"/>
          <p:cNvSpPr/>
          <p:nvPr/>
        </p:nvSpPr>
        <p:spPr>
          <a:xfrm>
            <a:off x="8025765" y="1885950"/>
            <a:ext cx="3404235" cy="29337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118282" y="3139440"/>
            <a:ext cx="1219201" cy="487680"/>
          </a:xfrm>
          <a:custGeom>
            <a:avLst/>
            <a:gdLst/>
            <a:ahLst/>
            <a:cxnLst/>
            <a:rect l="l" t="t" r="r" b="b"/>
            <a:pathLst>
              <a:path w="1219201" h="487680">
                <a:moveTo>
                  <a:pt x="0" y="487680"/>
                </a:moveTo>
                <a:lnTo>
                  <a:pt x="457200" y="0"/>
                </a:lnTo>
                <a:lnTo>
                  <a:pt x="731521" y="304800"/>
                </a:lnTo>
                <a:lnTo>
                  <a:pt x="883921" y="152400"/>
                </a:lnTo>
                <a:lnTo>
                  <a:pt x="1219201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9941242" y="28956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121015" y="3718560"/>
            <a:ext cx="3213735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2000" y="7620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1333500"/>
            <a:ext cx="89535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0" i="0">
                <a:solidFill>
                  <a:schemeClr val="tx1"/>
                </a:solidFill>
                <a:latin typeface="+mj-lt"/>
              </a:rPr>
              <a:t>Food that is good for you should taste great too.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762000" y="52387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762000" y="54292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Our philosophy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857250" y="1885950"/>
            <a:ext cx="4863465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2679382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3502342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4232910"/>
            <a:ext cx="4672965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Restaurant / dish photo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39815" y="1924050"/>
            <a:ext cx="5290185" cy="166420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</a:rPr>
              <a:t>A small café with a big salad bar.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39815" y="3708654"/>
            <a:ext cx="5290185" cy="213969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We build bowls with fresh greens, grains and house dressings, and press juices every morning.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Our story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857250" y="1939290"/>
            <a:ext cx="334645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4" name="Oval 3"/>
          <p:cNvSpPr/>
          <p:nvPr/>
        </p:nvSpPr>
        <p:spPr>
          <a:xfrm>
            <a:off x="857250" y="201549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57250" y="20154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7250" y="2758440"/>
            <a:ext cx="33464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Buddha bowl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7250" y="3520440"/>
            <a:ext cx="334645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Quinoa, chickpeas, greens, tahini.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4470400" y="1939290"/>
            <a:ext cx="334645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9" name="Oval 8"/>
          <p:cNvSpPr/>
          <p:nvPr/>
        </p:nvSpPr>
        <p:spPr>
          <a:xfrm>
            <a:off x="4470400" y="201549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470400" y="20154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70400" y="2758440"/>
            <a:ext cx="33464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Millet khichdi bowl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70400" y="3520440"/>
            <a:ext cx="334645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Comfort food, lighter.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8083550" y="1939290"/>
            <a:ext cx="334645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4" name="Oval 13"/>
          <p:cNvSpPr/>
          <p:nvPr/>
        </p:nvSpPr>
        <p:spPr>
          <a:xfrm>
            <a:off x="8083550" y="201549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083550" y="20154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83550" y="2758440"/>
            <a:ext cx="33464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Green detox juice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83550" y="3520440"/>
            <a:ext cx="334645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Spinach, apple, ginger.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Signature dishes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857250" y="1885950"/>
          <a:ext cx="1057275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524250"/>
                <a:gridCol w="3524250"/>
                <a:gridCol w="352425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Dish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Description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Price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Caesar salad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Greens, croutons, house dressing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290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Poke bowl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Rice, veggies, sesame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360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Cold-pressed juice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Daily flavours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180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857250" y="4533900"/>
            <a:ext cx="105727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Prices are indicative and exclusive of taxes.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Menu highlights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857250" y="1885950"/>
            <a:ext cx="339725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2015404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2745040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3438577"/>
            <a:ext cx="3206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7250" y="4495038"/>
            <a:ext cx="339725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Salad bar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" y="4837938"/>
            <a:ext cx="339725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30 fresh toppings</a:t>
            </a:r>
          </a:p>
        </p:txBody>
      </p:sp>
      <p:sp>
        <p:nvSpPr>
          <p:cNvPr id="9" name="Image placeholder (right-click &gt; Format Shape &gt; Picture fill)"/>
          <p:cNvSpPr/>
          <p:nvPr/>
        </p:nvSpPr>
        <p:spPr>
          <a:xfrm>
            <a:off x="4445000" y="1885950"/>
            <a:ext cx="339725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5603154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332790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40250" y="3438577"/>
            <a:ext cx="3206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45000" y="4495038"/>
            <a:ext cx="339725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Juices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45000" y="4837938"/>
            <a:ext cx="339725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Pressed at 7 am</a:t>
            </a:r>
          </a:p>
        </p:txBody>
      </p:sp>
      <p:sp>
        <p:nvSpPr>
          <p:cNvPr id="15" name="Image placeholder (right-click &gt; Format Shape &gt; Picture fill)"/>
          <p:cNvSpPr/>
          <p:nvPr/>
        </p:nvSpPr>
        <p:spPr>
          <a:xfrm>
            <a:off x="8032750" y="1885950"/>
            <a:ext cx="339725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190904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9920540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128000" y="3438577"/>
            <a:ext cx="3206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32750" y="4495038"/>
            <a:ext cx="339725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Bowls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32750" y="4837938"/>
            <a:ext cx="339725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Build your own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From our kitchen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Oval 2"/>
          <p:cNvSpPr/>
          <p:nvPr/>
        </p:nvSpPr>
        <p:spPr>
          <a:xfrm>
            <a:off x="1559719" y="19812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559719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2874169" y="2600325"/>
            <a:ext cx="1252537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6" name="TextBox 5"/>
          <p:cNvSpPr txBox="1"/>
          <p:nvPr/>
        </p:nvSpPr>
        <p:spPr>
          <a:xfrm>
            <a:off x="952500" y="3409950"/>
            <a:ext cx="2452688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Harvest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90600" y="3886200"/>
            <a:ext cx="2376488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From partner farms</a:t>
            </a:r>
          </a:p>
        </p:txBody>
      </p:sp>
      <p:sp>
        <p:nvSpPr>
          <p:cNvPr id="8" name="Oval 7"/>
          <p:cNvSpPr/>
          <p:nvPr/>
        </p:nvSpPr>
        <p:spPr>
          <a:xfrm>
            <a:off x="4202906" y="19812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202906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517356" y="2600325"/>
            <a:ext cx="1252538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1" name="TextBox 10"/>
          <p:cNvSpPr txBox="1"/>
          <p:nvPr/>
        </p:nvSpPr>
        <p:spPr>
          <a:xfrm>
            <a:off x="3595688" y="3409950"/>
            <a:ext cx="2452688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Wash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33788" y="3886200"/>
            <a:ext cx="2376488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Triple-washed greens</a:t>
            </a:r>
          </a:p>
        </p:txBody>
      </p:sp>
      <p:sp>
        <p:nvSpPr>
          <p:cNvPr id="13" name="Oval 12"/>
          <p:cNvSpPr/>
          <p:nvPr/>
        </p:nvSpPr>
        <p:spPr>
          <a:xfrm>
            <a:off x="6846094" y="19812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46094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8160544" y="2600325"/>
            <a:ext cx="1252537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6" name="TextBox 15"/>
          <p:cNvSpPr txBox="1"/>
          <p:nvPr/>
        </p:nvSpPr>
        <p:spPr>
          <a:xfrm>
            <a:off x="6238875" y="3409950"/>
            <a:ext cx="2452688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Prep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76975" y="3886200"/>
            <a:ext cx="2376488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Chopped every morning</a:t>
            </a:r>
          </a:p>
        </p:txBody>
      </p:sp>
      <p:sp>
        <p:nvSpPr>
          <p:cNvPr id="18" name="Oval 17"/>
          <p:cNvSpPr/>
          <p:nvPr/>
        </p:nvSpPr>
        <p:spPr>
          <a:xfrm>
            <a:off x="9489281" y="19812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489281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82062" y="3409950"/>
            <a:ext cx="2452688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Serve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20162" y="3886200"/>
            <a:ext cx="2376488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Built to order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Farm to table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857250" y="2266950"/>
            <a:ext cx="314325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2"/>
                </a:solidFill>
                <a:latin typeface="+mj-lt"/>
              </a:rPr>
              <a:t>30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7250" y="3695700"/>
            <a:ext cx="306705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fresh toppings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3815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4610100" y="2266950"/>
            <a:ext cx="314325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2"/>
                </a:solidFill>
                <a:latin typeface="+mj-lt"/>
              </a:rPr>
              <a:t>&lt; 500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10100" y="3695700"/>
            <a:ext cx="306705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calories in most bowls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790575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8134350" y="2266950"/>
            <a:ext cx="314325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2"/>
                </a:solidFill>
                <a:latin typeface="+mj-lt"/>
              </a:rPr>
              <a:t>100%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34350" y="3695700"/>
            <a:ext cx="306705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compostable packaging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7250" y="5372100"/>
            <a:ext cx="1057275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Sample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By the numbers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Chart (sample data) - right-click &gt; Edit Data"/>
          <p:cNvGraphicFramePr>
            <a:graphicFrameLocks noGrp="1"/>
          </p:cNvGraphicFramePr>
          <p:nvPr/>
        </p:nvGraphicFramePr>
        <p:xfrm>
          <a:off x="857250" y="1885950"/>
          <a:ext cx="4863465" cy="37719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Rectangle 3"/>
          <p:cNvSpPr/>
          <p:nvPr/>
        </p:nvSpPr>
        <p:spPr>
          <a:xfrm>
            <a:off x="6355080" y="2076450"/>
            <a:ext cx="152400" cy="15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640830" y="19812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38%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83830" y="2019300"/>
            <a:ext cx="355092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Bowls</a:t>
            </a:r>
          </a:p>
        </p:txBody>
      </p:sp>
      <p:sp>
        <p:nvSpPr>
          <p:cNvPr id="7" name="Rectangle 6"/>
          <p:cNvSpPr/>
          <p:nvPr/>
        </p:nvSpPr>
        <p:spPr>
          <a:xfrm>
            <a:off x="6355080" y="2895600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640830" y="28003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27%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83830" y="2838450"/>
            <a:ext cx="355092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Salads</a:t>
            </a:r>
          </a:p>
        </p:txBody>
      </p:sp>
      <p:sp>
        <p:nvSpPr>
          <p:cNvPr id="10" name="Rectangle 9"/>
          <p:cNvSpPr/>
          <p:nvPr/>
        </p:nvSpPr>
        <p:spPr>
          <a:xfrm>
            <a:off x="6355080" y="3714750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640830" y="36195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21%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83830" y="3657600"/>
            <a:ext cx="355092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Juices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355080" y="4533900"/>
            <a:ext cx="152400" cy="152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640830" y="44386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14%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83830" y="4476750"/>
            <a:ext cx="355092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Snacks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57250" y="5657850"/>
            <a:ext cx="105727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What our guests order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857250" y="1939290"/>
            <a:ext cx="334645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4" name="Oval 3"/>
          <p:cNvSpPr/>
          <p:nvPr/>
        </p:nvSpPr>
        <p:spPr>
          <a:xfrm>
            <a:off x="857250" y="201549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57250" y="20154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7250" y="2758440"/>
            <a:ext cx="33464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Meal plans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7250" y="3520440"/>
            <a:ext cx="334645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Weekly lunch subscriptions.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4470400" y="1939290"/>
            <a:ext cx="334645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9" name="Oval 8"/>
          <p:cNvSpPr/>
          <p:nvPr/>
        </p:nvSpPr>
        <p:spPr>
          <a:xfrm>
            <a:off x="4470400" y="201549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470400" y="20154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70400" y="2758440"/>
            <a:ext cx="33464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Corporate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70400" y="3520440"/>
            <a:ext cx="334645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Office lunch boxes.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8083550" y="1939290"/>
            <a:ext cx="334645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4" name="Oval 13"/>
          <p:cNvSpPr/>
          <p:nvPr/>
        </p:nvSpPr>
        <p:spPr>
          <a:xfrm>
            <a:off x="8083550" y="201549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083550" y="20154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83550" y="2758440"/>
            <a:ext cx="33464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Delivery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83550" y="3520440"/>
            <a:ext cx="334645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Free above ₹ 499.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Services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62000" y="1143000"/>
            <a:ext cx="76200" cy="304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38250" y="1143000"/>
            <a:ext cx="8534400" cy="3143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0" i="1">
                <a:solidFill>
                  <a:schemeClr val="tx1"/>
                </a:solidFill>
                <a:latin typeface="+mj-lt"/>
              </a:rPr>
              <a:t>Finally, healthy food that does not taste like a punishment.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38250" y="4572000"/>
            <a:ext cx="7315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2"/>
                </a:solidFill>
                <a:latin typeface="+mn-lt"/>
              </a:rPr>
              <a:t>— A regular guest (placeholder review)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Image placeholder (right-click &gt; Format Shape &gt; Picture fill)"/>
          <p:cNvSpPr/>
          <p:nvPr/>
        </p:nvSpPr>
        <p:spPr>
          <a:xfrm>
            <a:off x="7200900" y="1885950"/>
            <a:ext cx="422910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70585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52881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296150" y="4232910"/>
            <a:ext cx="4038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Visit 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50" y="1943100"/>
            <a:ext cx="5920740" cy="39052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Open 8 am to 9 pm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Vegan and gluten-free options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Laptop-friendly mornings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Pet-friendly outdoor seating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7199376" y="1179576"/>
            <a:ext cx="4498848" cy="4498848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7739238" y="1719438"/>
            <a:ext cx="3419124" cy="3419124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853696" y="3024104"/>
            <a:ext cx="809793" cy="80979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548801" y="3657225"/>
            <a:ext cx="809793" cy="809793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863708" y="3813593"/>
            <a:ext cx="809793" cy="809793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8314306" y="3375460"/>
            <a:ext cx="809793" cy="809793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314306" y="2672748"/>
            <a:ext cx="809793" cy="80979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8863708" y="2234614"/>
            <a:ext cx="809793" cy="809793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9548801" y="2390982"/>
            <a:ext cx="809793" cy="809793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 rot="2400000">
            <a:off x="11158362" y="1404518"/>
            <a:ext cx="285750" cy="6096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 rot="2880000">
            <a:off x="11158362" y="1671218"/>
            <a:ext cx="285750" cy="6096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 rot="3360000">
            <a:off x="11158362" y="1937918"/>
            <a:ext cx="285750" cy="6096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 rot="3840000">
            <a:off x="11158362" y="2204618"/>
            <a:ext cx="285750" cy="6096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 rot="4320000">
            <a:off x="11158362" y="2471318"/>
            <a:ext cx="285750" cy="6096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62000" y="5048250"/>
            <a:ext cx="5334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+91 90000 00000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2000" y="5334000"/>
            <a:ext cx="5334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714500"/>
            <a:ext cx="51816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tx1"/>
                </a:solidFill>
                <a:latin typeface="+mj-lt"/>
              </a:rPr>
              <a:t>Come hungry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3905250"/>
            <a:ext cx="5181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We save the best table for you.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food-624">
  <a:themeElements>
    <a:clrScheme name="Morphiq food-624">
      <a:dk1>
        <a:srgbClr val="15213B"/>
      </a:dk1>
      <a:lt1>
        <a:srgbClr val="FFF4EC"/>
      </a:lt1>
      <a:dk2>
        <a:srgbClr val="566078"/>
      </a:dk2>
      <a:lt2>
        <a:srgbClr val="FFE1CC"/>
      </a:lt2>
      <a:accent1>
        <a:srgbClr val="FF7A45"/>
      </a:accent1>
      <a:accent2>
        <a:srgbClr val="15213B"/>
      </a:accent2>
      <a:accent3>
        <a:srgbClr val="2EC4B6"/>
      </a:accent3>
      <a:accent4>
        <a:srgbClr val="FFBF46"/>
      </a:accent4>
      <a:accent5>
        <a:srgbClr val="FFDECE"/>
      </a:accent5>
      <a:accent6>
        <a:srgbClr val="DAD2D0"/>
      </a:accent6>
      <a:hlink>
        <a:srgbClr val="FF7A45"/>
      </a:hlink>
      <a:folHlink>
        <a:srgbClr val="15213B"/>
      </a:folHlink>
    </a:clrScheme>
    <a:fontScheme name="Morphiq food-624">
      <a:majorFont>
        <a:latin typeface="Instrument Serif"/>
        <a:ea typeface=""/>
        <a:cs typeface=""/>
      </a:majorFont>
      <a:minorFont>
        <a:latin typeface="Manrop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Green Bowl Café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